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Default Extension="emf" ContentType="image/x-emf"/>
  <Override PartName="/ppt/slides/slide4.xml" ContentType="application/vnd.openxmlformats-officedocument.presentationml.slide+xml"/>
  <Override PartName="/ppt/notesSlides/notesSlide22.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Default Extension="png" ContentType="image/png"/>
  <Override PartName="/ppt/notesSlides/notesSlide3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commentAuthors.xml" ContentType="application/vnd.openxmlformats-officedocument.presentationml.commentAuthors+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changesInfos/changesInfo1.xml" ContentType="application/vnd.ms-powerpoint.changesinfo+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Default Extension="wdp" ContentType="image/vnd.ms-photo"/>
  <Override PartName="/ppt/slides/slide46.xml" ContentType="application/vnd.openxmlformats-officedocument.presentationml.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7" r:id="rId1"/>
  </p:sldMasterIdLst>
  <p:notesMasterIdLst>
    <p:notesMasterId r:id="rId49"/>
  </p:notesMasterIdLst>
  <p:handoutMasterIdLst>
    <p:handoutMasterId r:id="rId50"/>
  </p:handoutMasterIdLst>
  <p:sldIdLst>
    <p:sldId id="256" r:id="rId2"/>
    <p:sldId id="304" r:id="rId3"/>
    <p:sldId id="261" r:id="rId4"/>
    <p:sldId id="324" r:id="rId5"/>
    <p:sldId id="260" r:id="rId6"/>
    <p:sldId id="294" r:id="rId7"/>
    <p:sldId id="329" r:id="rId8"/>
    <p:sldId id="307" r:id="rId9"/>
    <p:sldId id="299" r:id="rId10"/>
    <p:sldId id="330" r:id="rId11"/>
    <p:sldId id="274" r:id="rId12"/>
    <p:sldId id="264" r:id="rId13"/>
    <p:sldId id="265" r:id="rId14"/>
    <p:sldId id="295" r:id="rId15"/>
    <p:sldId id="308" r:id="rId16"/>
    <p:sldId id="313" r:id="rId17"/>
    <p:sldId id="331" r:id="rId18"/>
    <p:sldId id="270" r:id="rId19"/>
    <p:sldId id="271" r:id="rId20"/>
    <p:sldId id="310" r:id="rId21"/>
    <p:sldId id="272" r:id="rId22"/>
    <p:sldId id="311" r:id="rId23"/>
    <p:sldId id="336" r:id="rId24"/>
    <p:sldId id="312" r:id="rId25"/>
    <p:sldId id="267" r:id="rId26"/>
    <p:sldId id="316" r:id="rId27"/>
    <p:sldId id="332" r:id="rId28"/>
    <p:sldId id="333" r:id="rId29"/>
    <p:sldId id="296" r:id="rId30"/>
    <p:sldId id="321" r:id="rId31"/>
    <p:sldId id="279" r:id="rId32"/>
    <p:sldId id="334" r:id="rId33"/>
    <p:sldId id="314" r:id="rId34"/>
    <p:sldId id="281" r:id="rId35"/>
    <p:sldId id="335" r:id="rId36"/>
    <p:sldId id="278" r:id="rId37"/>
    <p:sldId id="302" r:id="rId38"/>
    <p:sldId id="284" r:id="rId39"/>
    <p:sldId id="306" r:id="rId40"/>
    <p:sldId id="290" r:id="rId41"/>
    <p:sldId id="327" r:id="rId42"/>
    <p:sldId id="328" r:id="rId43"/>
    <p:sldId id="291" r:id="rId44"/>
    <p:sldId id="325" r:id="rId45"/>
    <p:sldId id="326" r:id="rId46"/>
    <p:sldId id="322" r:id="rId47"/>
    <p:sldId id="337"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Wayne" initials="wc" lastIdx="1" clrIdx="0"/>
  <p:cmAuthor id="1" name="wayne culp" initials="wc" lastIdx="2" clrIdx="1">
    <p:extLst>
      <p:ext uri="{19B8F6BF-5375-455C-9EA6-DF929625EA0E}">
        <p15:presenceInfo xmlns:p15="http://schemas.microsoft.com/office/powerpoint/2012/main" xmlns:p="http://schemas.openxmlformats.org/presentationml/2006/main" xmlns:r="http://schemas.openxmlformats.org/officeDocument/2006/relationships" xmlns:a="http://schemas.openxmlformats.org/drawingml/2006/main" xmlns="" userId="791f65f1172d1218" providerId="Windows Live"/>
      </p:ext>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9986" autoAdjust="0"/>
    <p:restoredTop sz="78466" autoAdjust="0"/>
  </p:normalViewPr>
  <p:slideViewPr>
    <p:cSldViewPr snapToGrid="0">
      <p:cViewPr>
        <p:scale>
          <a:sx n="100" d="100"/>
          <a:sy n="100" d="100"/>
        </p:scale>
        <p:origin x="-1440" y="-168"/>
      </p:cViewPr>
      <p:guideLst>
        <p:guide orient="horz" pos="2160"/>
        <p:guide pos="3840"/>
      </p:guideLst>
    </p:cSldViewPr>
  </p:slideViewPr>
  <p:notesTextViewPr>
    <p:cViewPr>
      <p:scale>
        <a:sx n="3" d="2"/>
        <a:sy n="3" d="2"/>
      </p:scale>
      <p:origin x="0" y="0"/>
    </p:cViewPr>
  </p:notesTextViewPr>
  <p:sorterViewPr>
    <p:cViewPr>
      <p:scale>
        <a:sx n="100" d="100"/>
        <a:sy n="100" d="100"/>
      </p:scale>
      <p:origin x="0" y="6584"/>
    </p:cViewPr>
  </p:sorterViewPr>
  <p:notesViewPr>
    <p:cSldViewPr snapToGrid="0">
      <p:cViewPr varScale="1">
        <p:scale>
          <a:sx n="81" d="100"/>
          <a:sy n="81" d="100"/>
        </p:scale>
        <p:origin x="3108" y="96"/>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4" Type="http://schemas.microsoft.com/office/2016/11/relationships/changesInfo" Target="changesInfos/changesInfo1.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commentAuthors" Target="commentAuthors.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AFB5803-3702-439C-B650-20BDB8A8E487}"/>
    <pc:docChg chg="modSld">
      <pc:chgData name="" userId="" providerId="" clId="Web-{8AFB5803-3702-439C-B650-20BDB8A8E487}" dt="2018-08-08T14:08:00.396" v="47" actId="20577"/>
      <pc:docMkLst>
        <pc:docMk/>
      </pc:docMkLst>
      <pc:sldChg chg="modSp">
        <pc:chgData name="" userId="" providerId="" clId="Web-{8AFB5803-3702-439C-B650-20BDB8A8E487}" dt="2018-08-08T14:03:46.030" v="6" actId="20577"/>
        <pc:sldMkLst>
          <pc:docMk/>
          <pc:sldMk cId="947178044" sldId="265"/>
        </pc:sldMkLst>
        <pc:spChg chg="mod">
          <ac:chgData name="" userId="" providerId="" clId="Web-{8AFB5803-3702-439C-B650-20BDB8A8E487}" dt="2018-08-08T14:03:46.030" v="6" actId="20577"/>
          <ac:spMkLst>
            <pc:docMk/>
            <pc:sldMk cId="947178044" sldId="265"/>
            <ac:spMk id="3" creationId="{00000000-0000-0000-0000-000000000000}"/>
          </ac:spMkLst>
        </pc:spChg>
      </pc:sldChg>
      <pc:sldChg chg="modSp">
        <pc:chgData name="" userId="" providerId="" clId="Web-{8AFB5803-3702-439C-B650-20BDB8A8E487}" dt="2018-08-08T14:06:18.629" v="19" actId="20577"/>
        <pc:sldMkLst>
          <pc:docMk/>
          <pc:sldMk cId="1514427462" sldId="295"/>
        </pc:sldMkLst>
        <pc:spChg chg="mod">
          <ac:chgData name="" userId="" providerId="" clId="Web-{8AFB5803-3702-439C-B650-20BDB8A8E487}" dt="2018-08-08T14:06:18.629" v="19" actId="20577"/>
          <ac:spMkLst>
            <pc:docMk/>
            <pc:sldMk cId="1514427462" sldId="295"/>
            <ac:spMk id="25603" creationId="{00000000-0000-0000-0000-000000000000}"/>
          </ac:spMkLst>
        </pc:spChg>
      </pc:sldChg>
      <pc:sldChg chg="modSp">
        <pc:chgData name="" userId="" providerId="" clId="Web-{8AFB5803-3702-439C-B650-20BDB8A8E487}" dt="2018-08-08T14:06:33.661" v="23" actId="20577"/>
        <pc:sldMkLst>
          <pc:docMk/>
          <pc:sldMk cId="4050917900" sldId="308"/>
        </pc:sldMkLst>
        <pc:spChg chg="mod">
          <ac:chgData name="" userId="" providerId="" clId="Web-{8AFB5803-3702-439C-B650-20BDB8A8E487}" dt="2018-08-08T14:06:33.661" v="23" actId="20577"/>
          <ac:spMkLst>
            <pc:docMk/>
            <pc:sldMk cId="4050917900" sldId="308"/>
            <ac:spMk id="3" creationId="{00000000-0000-0000-0000-000000000000}"/>
          </ac:spMkLst>
        </pc:spChg>
      </pc:sldChg>
      <pc:sldChg chg="modSp">
        <pc:chgData name="" userId="" providerId="" clId="Web-{8AFB5803-3702-439C-B650-20BDB8A8E487}" dt="2018-08-08T14:08:00.396" v="46" actId="20577"/>
        <pc:sldMkLst>
          <pc:docMk/>
          <pc:sldMk cId="1822449445" sldId="310"/>
        </pc:sldMkLst>
        <pc:spChg chg="mod">
          <ac:chgData name="" userId="" providerId="" clId="Web-{8AFB5803-3702-439C-B650-20BDB8A8E487}" dt="2018-08-08T14:08:00.396" v="46" actId="20577"/>
          <ac:spMkLst>
            <pc:docMk/>
            <pc:sldMk cId="1822449445" sldId="310"/>
            <ac:spMk id="3" creationId="{00000000-0000-0000-0000-000000000000}"/>
          </ac:spMkLst>
        </pc:spChg>
      </pc:sldChg>
      <pc:sldChg chg="modSp">
        <pc:chgData name="" userId="" providerId="" clId="Web-{8AFB5803-3702-439C-B650-20BDB8A8E487}" dt="2018-08-08T14:07:23.677" v="34" actId="20577"/>
        <pc:sldMkLst>
          <pc:docMk/>
          <pc:sldMk cId="2670950447" sldId="313"/>
        </pc:sldMkLst>
        <pc:spChg chg="mod">
          <ac:chgData name="" userId="" providerId="" clId="Web-{8AFB5803-3702-439C-B650-20BDB8A8E487}" dt="2018-08-08T14:07:23.677" v="34" actId="20577"/>
          <ac:spMkLst>
            <pc:docMk/>
            <pc:sldMk cId="2670950447" sldId="313"/>
            <ac:spMk id="3" creationId="{00000000-0000-0000-0000-000000000000}"/>
          </ac:spMkLst>
        </pc:spChg>
      </pc:sldChg>
    </pc:docChg>
  </pc:docChgLst>
  <pc:docChgLst>
    <pc:chgData clId="Web-{A0AC5896-0265-48EA-AC3C-6BC069BC8D5A}"/>
    <pc:docChg chg="addSld delSld modSld">
      <pc:chgData name="" userId="" providerId="" clId="Web-{A0AC5896-0265-48EA-AC3C-6BC069BC8D5A}" dt="2018-08-08T15:22:30.188" v="361"/>
      <pc:docMkLst>
        <pc:docMk/>
      </pc:docMkLst>
      <pc:sldChg chg="modSp">
        <pc:chgData name="" userId="" providerId="" clId="Web-{A0AC5896-0265-48EA-AC3C-6BC069BC8D5A}" dt="2018-08-08T15:09:42.301" v="269" actId="20577"/>
        <pc:sldMkLst>
          <pc:docMk/>
          <pc:sldMk cId="2488899616" sldId="266"/>
        </pc:sldMkLst>
        <pc:spChg chg="mod">
          <ac:chgData name="" userId="" providerId="" clId="Web-{A0AC5896-0265-48EA-AC3C-6BC069BC8D5A}" dt="2018-08-08T15:09:42.301" v="269" actId="20577"/>
          <ac:spMkLst>
            <pc:docMk/>
            <pc:sldMk cId="2488899616" sldId="266"/>
            <ac:spMk id="3" creationId="{00000000-0000-0000-0000-000000000000}"/>
          </ac:spMkLst>
        </pc:spChg>
      </pc:sldChg>
      <pc:sldChg chg="modSp">
        <pc:chgData name="" userId="" providerId="" clId="Web-{A0AC5896-0265-48EA-AC3C-6BC069BC8D5A}" dt="2018-08-08T15:10:37.302" v="290" actId="20577"/>
        <pc:sldMkLst>
          <pc:docMk/>
          <pc:sldMk cId="2803370880" sldId="267"/>
        </pc:sldMkLst>
        <pc:spChg chg="mod">
          <ac:chgData name="" userId="" providerId="" clId="Web-{A0AC5896-0265-48EA-AC3C-6BC069BC8D5A}" dt="2018-08-08T15:10:37.302" v="290" actId="20577"/>
          <ac:spMkLst>
            <pc:docMk/>
            <pc:sldMk cId="2803370880" sldId="267"/>
            <ac:spMk id="3" creationId="{00000000-0000-0000-0000-000000000000}"/>
          </ac:spMkLst>
        </pc:spChg>
      </pc:sldChg>
      <pc:sldChg chg="modSp">
        <pc:chgData name="" userId="" providerId="" clId="Web-{A0AC5896-0265-48EA-AC3C-6BC069BC8D5A}" dt="2018-08-08T14:56:23.649" v="105" actId="20577"/>
        <pc:sldMkLst>
          <pc:docMk/>
          <pc:sldMk cId="540238881" sldId="270"/>
        </pc:sldMkLst>
        <pc:spChg chg="mod">
          <ac:chgData name="" userId="" providerId="" clId="Web-{A0AC5896-0265-48EA-AC3C-6BC069BC8D5A}" dt="2018-08-08T14:56:23.649" v="105" actId="20577"/>
          <ac:spMkLst>
            <pc:docMk/>
            <pc:sldMk cId="540238881" sldId="270"/>
            <ac:spMk id="3" creationId="{00000000-0000-0000-0000-000000000000}"/>
          </ac:spMkLst>
        </pc:spChg>
      </pc:sldChg>
      <pc:sldChg chg="modSp">
        <pc:chgData name="" userId="" providerId="" clId="Web-{A0AC5896-0265-48EA-AC3C-6BC069BC8D5A}" dt="2018-08-08T14:54:03.211" v="80" actId="20577"/>
        <pc:sldMkLst>
          <pc:docMk/>
          <pc:sldMk cId="2475694367" sldId="271"/>
        </pc:sldMkLst>
        <pc:spChg chg="mod">
          <ac:chgData name="" userId="" providerId="" clId="Web-{A0AC5896-0265-48EA-AC3C-6BC069BC8D5A}" dt="2018-08-08T14:54:03.211" v="80" actId="20577"/>
          <ac:spMkLst>
            <pc:docMk/>
            <pc:sldMk cId="2475694367" sldId="271"/>
            <ac:spMk id="3" creationId="{00000000-0000-0000-0000-000000000000}"/>
          </ac:spMkLst>
        </pc:spChg>
      </pc:sldChg>
      <pc:sldChg chg="modSp">
        <pc:chgData name="" userId="" providerId="" clId="Web-{A0AC5896-0265-48EA-AC3C-6BC069BC8D5A}" dt="2018-08-08T15:01:46.386" v="181" actId="20577"/>
        <pc:sldMkLst>
          <pc:docMk/>
          <pc:sldMk cId="2979030147" sldId="272"/>
        </pc:sldMkLst>
        <pc:spChg chg="mod">
          <ac:chgData name="" userId="" providerId="" clId="Web-{A0AC5896-0265-48EA-AC3C-6BC069BC8D5A}" dt="2018-08-08T15:01:46.386" v="181" actId="20577"/>
          <ac:spMkLst>
            <pc:docMk/>
            <pc:sldMk cId="2979030147" sldId="272"/>
            <ac:spMk id="3" creationId="{00000000-0000-0000-0000-000000000000}"/>
          </ac:spMkLst>
        </pc:spChg>
      </pc:sldChg>
      <pc:sldChg chg="modSp">
        <pc:chgData name="" userId="" providerId="" clId="Web-{A0AC5896-0265-48EA-AC3C-6BC069BC8D5A}" dt="2018-08-08T15:19:51.360" v="359" actId="20577"/>
        <pc:sldMkLst>
          <pc:docMk/>
          <pc:sldMk cId="3384687459" sldId="275"/>
        </pc:sldMkLst>
        <pc:spChg chg="mod">
          <ac:chgData name="" userId="" providerId="" clId="Web-{A0AC5896-0265-48EA-AC3C-6BC069BC8D5A}" dt="2018-08-08T15:19:51.360" v="359" actId="20577"/>
          <ac:spMkLst>
            <pc:docMk/>
            <pc:sldMk cId="3384687459" sldId="275"/>
            <ac:spMk id="3" creationId="{00000000-0000-0000-0000-000000000000}"/>
          </ac:spMkLst>
        </pc:spChg>
      </pc:sldChg>
      <pc:sldChg chg="modSp">
        <pc:chgData name="" userId="" providerId="" clId="Web-{A0AC5896-0265-48EA-AC3C-6BC069BC8D5A}" dt="2018-08-08T15:17:52.781" v="351" actId="20577"/>
        <pc:sldMkLst>
          <pc:docMk/>
          <pc:sldMk cId="1303104242" sldId="277"/>
        </pc:sldMkLst>
        <pc:spChg chg="mod">
          <ac:chgData name="" userId="" providerId="" clId="Web-{A0AC5896-0265-48EA-AC3C-6BC069BC8D5A}" dt="2018-08-08T15:17:52.781" v="351" actId="20577"/>
          <ac:spMkLst>
            <pc:docMk/>
            <pc:sldMk cId="1303104242" sldId="277"/>
            <ac:spMk id="3" creationId="{00000000-0000-0000-0000-000000000000}"/>
          </ac:spMkLst>
        </pc:spChg>
      </pc:sldChg>
      <pc:sldChg chg="addSp delSp modSp">
        <pc:chgData name="" userId="" providerId="" clId="Web-{A0AC5896-0265-48EA-AC3C-6BC069BC8D5A}" dt="2018-08-08T15:22:30.188" v="361"/>
        <pc:sldMkLst>
          <pc:docMk/>
          <pc:sldMk cId="460430807" sldId="284"/>
        </pc:sldMkLst>
        <pc:spChg chg="add mod">
          <ac:chgData name="" userId="" providerId="" clId="Web-{A0AC5896-0265-48EA-AC3C-6BC069BC8D5A}" dt="2018-08-08T15:22:30.188" v="361"/>
          <ac:spMkLst>
            <pc:docMk/>
            <pc:sldMk cId="460430807" sldId="284"/>
            <ac:spMk id="8" creationId="{A0C0EC9A-6765-480C-A4BE-7901B9E7C948}"/>
          </ac:spMkLst>
        </pc:spChg>
        <pc:picChg chg="del">
          <ac:chgData name="" userId="" providerId="" clId="Web-{A0AC5896-0265-48EA-AC3C-6BC069BC8D5A}" dt="2018-08-08T15:22:30.188" v="361"/>
          <ac:picMkLst>
            <pc:docMk/>
            <pc:sldMk cId="460430807" sldId="284"/>
            <ac:picMk id="6" creationId="{00000000-0000-0000-0000-000000000000}"/>
          </ac:picMkLst>
        </pc:picChg>
      </pc:sldChg>
      <pc:sldChg chg="modSp add del">
        <pc:chgData name="" userId="" providerId="" clId="Web-{A0AC5896-0265-48EA-AC3C-6BC069BC8D5A}" dt="2018-08-08T14:54:54.883" v="90"/>
        <pc:sldMkLst>
          <pc:docMk/>
          <pc:sldMk cId="1822449445" sldId="310"/>
        </pc:sldMkLst>
        <pc:spChg chg="mod">
          <ac:chgData name="" userId="" providerId="" clId="Web-{A0AC5896-0265-48EA-AC3C-6BC069BC8D5A}" dt="2018-08-08T14:53:55.258" v="76" actId="20577"/>
          <ac:spMkLst>
            <pc:docMk/>
            <pc:sldMk cId="1822449445" sldId="310"/>
            <ac:spMk id="3" creationId="{00000000-0000-0000-0000-000000000000}"/>
          </ac:spMkLst>
        </pc:spChg>
        <pc:graphicFrameChg chg="mod modGraphic">
          <ac:chgData name="" userId="" providerId="" clId="Web-{A0AC5896-0265-48EA-AC3C-6BC069BC8D5A}" dt="2018-08-08T14:54:54.883" v="90"/>
          <ac:graphicFrameMkLst>
            <pc:docMk/>
            <pc:sldMk cId="1822449445" sldId="310"/>
            <ac:graphicFrameMk id="7" creationId="{00000000-0000-0000-0000-000000000000}"/>
          </ac:graphicFrameMkLst>
        </pc:graphicFrameChg>
      </pc:sldChg>
      <pc:sldChg chg="modSp">
        <pc:chgData name="" userId="" providerId="" clId="Web-{A0AC5896-0265-48EA-AC3C-6BC069BC8D5A}" dt="2018-08-08T15:06:36.436" v="201" actId="20577"/>
        <pc:sldMkLst>
          <pc:docMk/>
          <pc:sldMk cId="331706298" sldId="311"/>
        </pc:sldMkLst>
        <pc:spChg chg="mod">
          <ac:chgData name="" userId="" providerId="" clId="Web-{A0AC5896-0265-48EA-AC3C-6BC069BC8D5A}" dt="2018-08-08T15:06:36.436" v="201" actId="20577"/>
          <ac:spMkLst>
            <pc:docMk/>
            <pc:sldMk cId="331706298" sldId="311"/>
            <ac:spMk id="5" creationId="{00000000-0000-0000-0000-000000000000}"/>
          </ac:spMkLst>
        </pc:spChg>
      </pc:sldChg>
      <pc:sldChg chg="modSp">
        <pc:chgData name="" userId="" providerId="" clId="Web-{A0AC5896-0265-48EA-AC3C-6BC069BC8D5A}" dt="2018-08-08T15:10:21.895" v="286" actId="20577"/>
        <pc:sldMkLst>
          <pc:docMk/>
          <pc:sldMk cId="2843013206" sldId="312"/>
        </pc:sldMkLst>
        <pc:spChg chg="mod">
          <ac:chgData name="" userId="" providerId="" clId="Web-{A0AC5896-0265-48EA-AC3C-6BC069BC8D5A}" dt="2018-08-08T15:10:21.895" v="286" actId="20577"/>
          <ac:spMkLst>
            <pc:docMk/>
            <pc:sldMk cId="2843013206" sldId="312"/>
            <ac:spMk id="3" creationId="{00000000-0000-0000-0000-000000000000}"/>
          </ac:spMkLst>
        </pc:spChg>
      </pc:sldChg>
      <pc:sldChg chg="modSp">
        <pc:chgData name="" userId="" providerId="" clId="Web-{A0AC5896-0265-48EA-AC3C-6BC069BC8D5A}" dt="2018-08-08T15:11:31.646" v="304" actId="20577"/>
        <pc:sldMkLst>
          <pc:docMk/>
          <pc:sldMk cId="3512551177" sldId="316"/>
        </pc:sldMkLst>
        <pc:spChg chg="mod">
          <ac:chgData name="" userId="" providerId="" clId="Web-{A0AC5896-0265-48EA-AC3C-6BC069BC8D5A}" dt="2018-08-08T15:11:31.646" v="304" actId="20577"/>
          <ac:spMkLst>
            <pc:docMk/>
            <pc:sldMk cId="3512551177" sldId="316"/>
            <ac:spMk id="5" creationId="{00000000-0000-0000-0000-000000000000}"/>
          </ac:spMkLst>
        </pc:spChg>
      </pc:sldChg>
      <pc:sldChg chg="modSp">
        <pc:chgData name="" userId="" providerId="" clId="Web-{A0AC5896-0265-48EA-AC3C-6BC069BC8D5A}" dt="2018-08-08T15:11:18.474" v="300" actId="20577"/>
        <pc:sldMkLst>
          <pc:docMk/>
          <pc:sldMk cId="1876960312" sldId="317"/>
        </pc:sldMkLst>
        <pc:spChg chg="mod">
          <ac:chgData name="" userId="" providerId="" clId="Web-{A0AC5896-0265-48EA-AC3C-6BC069BC8D5A}" dt="2018-08-08T15:11:18.474" v="300" actId="20577"/>
          <ac:spMkLst>
            <pc:docMk/>
            <pc:sldMk cId="1876960312" sldId="317"/>
            <ac:spMk id="5" creationId="{00000000-0000-0000-0000-000000000000}"/>
          </ac:spMkLst>
        </pc:spChg>
      </pc:sldChg>
      <pc:sldChg chg="modSp">
        <pc:chgData name="" userId="" providerId="" clId="Web-{A0AC5896-0265-48EA-AC3C-6BC069BC8D5A}" dt="2018-08-08T15:16:12.828" v="347" actId="20577"/>
        <pc:sldMkLst>
          <pc:docMk/>
          <pc:sldMk cId="1492916581" sldId="318"/>
        </pc:sldMkLst>
        <pc:spChg chg="mod">
          <ac:chgData name="" userId="" providerId="" clId="Web-{A0AC5896-0265-48EA-AC3C-6BC069BC8D5A}" dt="2018-08-08T15:16:12.828" v="347" actId="20577"/>
          <ac:spMkLst>
            <pc:docMk/>
            <pc:sldMk cId="1492916581" sldId="318"/>
            <ac:spMk id="5" creationId="{00000000-0000-0000-0000-000000000000}"/>
          </ac:spMkLst>
        </pc:spChg>
      </pc:sldChg>
      <pc:sldChg chg="modSp">
        <pc:chgData name="" userId="" providerId="" clId="Web-{A0AC5896-0265-48EA-AC3C-6BC069BC8D5A}" dt="2018-08-08T15:19:17.344" v="355" actId="20577"/>
        <pc:sldMkLst>
          <pc:docMk/>
          <pc:sldMk cId="3417236840" sldId="321"/>
        </pc:sldMkLst>
        <pc:spChg chg="mod">
          <ac:chgData name="" userId="" providerId="" clId="Web-{A0AC5896-0265-48EA-AC3C-6BC069BC8D5A}" dt="2018-08-08T15:19:17.344" v="355" actId="20577"/>
          <ac:spMkLst>
            <pc:docMk/>
            <pc:sldMk cId="3417236840" sldId="321"/>
            <ac:spMk id="2" creationId="{00000000-0000-0000-0000-000000000000}"/>
          </ac:spMkLst>
        </pc:spChg>
      </pc:sldChg>
    </pc:docChg>
  </pc:docChgLst>
  <pc:docChgLst>
    <pc:chgData clId="Web-{6A6E5F4D-CFBB-408A-9CD3-B4D337230D26}"/>
    <pc:docChg chg="modSld">
      <pc:chgData name="" userId="" providerId="" clId="Web-{6A6E5F4D-CFBB-408A-9CD3-B4D337230D26}" dt="2018-08-08T16:10:07.634" v="265" actId="20577"/>
      <pc:docMkLst>
        <pc:docMk/>
      </pc:docMkLst>
      <pc:sldChg chg="modSp">
        <pc:chgData name="" userId="" providerId="" clId="Web-{6A6E5F4D-CFBB-408A-9CD3-B4D337230D26}" dt="2018-08-08T16:09:07.238" v="244" actId="20577"/>
        <pc:sldMkLst>
          <pc:docMk/>
          <pc:sldMk cId="2488899616" sldId="266"/>
        </pc:sldMkLst>
        <pc:spChg chg="mod">
          <ac:chgData name="" userId="" providerId="" clId="Web-{6A6E5F4D-CFBB-408A-9CD3-B4D337230D26}" dt="2018-08-08T16:09:07.238" v="244" actId="20577"/>
          <ac:spMkLst>
            <pc:docMk/>
            <pc:sldMk cId="2488899616" sldId="266"/>
            <ac:spMk id="3" creationId="{00000000-0000-0000-0000-000000000000}"/>
          </ac:spMkLst>
        </pc:spChg>
      </pc:sldChg>
      <pc:sldChg chg="modSp">
        <pc:chgData name="" userId="" providerId="" clId="Web-{6A6E5F4D-CFBB-408A-9CD3-B4D337230D26}" dt="2018-08-08T16:07:52.268" v="230" actId="20577"/>
        <pc:sldMkLst>
          <pc:docMk/>
          <pc:sldMk cId="2803370880" sldId="267"/>
        </pc:sldMkLst>
        <pc:spChg chg="mod">
          <ac:chgData name="" userId="" providerId="" clId="Web-{6A6E5F4D-CFBB-408A-9CD3-B4D337230D26}" dt="2018-08-08T16:07:52.268" v="230" actId="20577"/>
          <ac:spMkLst>
            <pc:docMk/>
            <pc:sldMk cId="2803370880" sldId="267"/>
            <ac:spMk id="3" creationId="{00000000-0000-0000-0000-000000000000}"/>
          </ac:spMkLst>
        </pc:spChg>
      </pc:sldChg>
      <pc:sldChg chg="modSp">
        <pc:chgData name="" userId="" providerId="" clId="Web-{6A6E5F4D-CFBB-408A-9CD3-B4D337230D26}" dt="2018-08-08T16:06:33.549" v="221" actId="20577"/>
        <pc:sldMkLst>
          <pc:docMk/>
          <pc:sldMk cId="1303104242" sldId="277"/>
        </pc:sldMkLst>
        <pc:spChg chg="mod">
          <ac:chgData name="" userId="" providerId="" clId="Web-{6A6E5F4D-CFBB-408A-9CD3-B4D337230D26}" dt="2018-08-08T16:06:33.549" v="221" actId="20577"/>
          <ac:spMkLst>
            <pc:docMk/>
            <pc:sldMk cId="1303104242" sldId="277"/>
            <ac:spMk id="3" creationId="{00000000-0000-0000-0000-000000000000}"/>
          </ac:spMkLst>
        </pc:spChg>
      </pc:sldChg>
      <pc:sldChg chg="addSp delSp modSp">
        <pc:chgData name="" userId="" providerId="" clId="Web-{6A6E5F4D-CFBB-408A-9CD3-B4D337230D26}" dt="2018-08-08T15:33:07.722" v="50" actId="20577"/>
        <pc:sldMkLst>
          <pc:docMk/>
          <pc:sldMk cId="460430807" sldId="284"/>
        </pc:sldMkLst>
        <pc:spChg chg="mod">
          <ac:chgData name="" userId="" providerId="" clId="Web-{6A6E5F4D-CFBB-408A-9CD3-B4D337230D26}" dt="2018-08-08T15:33:07.722" v="50" actId="20577"/>
          <ac:spMkLst>
            <pc:docMk/>
            <pc:sldMk cId="460430807" sldId="284"/>
            <ac:spMk id="2" creationId="{00000000-0000-0000-0000-000000000000}"/>
          </ac:spMkLst>
        </pc:spChg>
        <pc:spChg chg="mod">
          <ac:chgData name="" userId="" providerId="" clId="Web-{6A6E5F4D-CFBB-408A-9CD3-B4D337230D26}" dt="2018-08-08T15:32:17.424" v="45" actId="14100"/>
          <ac:spMkLst>
            <pc:docMk/>
            <pc:sldMk cId="460430807" sldId="284"/>
            <ac:spMk id="7" creationId="{00000000-0000-0000-0000-000000000000}"/>
          </ac:spMkLst>
        </pc:spChg>
        <pc:spChg chg="del">
          <ac:chgData name="" userId="" providerId="" clId="Web-{6A6E5F4D-CFBB-408A-9CD3-B4D337230D26}" dt="2018-08-08T15:24:22.970" v="0"/>
          <ac:spMkLst>
            <pc:docMk/>
            <pc:sldMk cId="460430807" sldId="284"/>
            <ac:spMk id="8" creationId="{A0C0EC9A-6765-480C-A4BE-7901B9E7C948}"/>
          </ac:spMkLst>
        </pc:spChg>
        <pc:spChg chg="mod ord">
          <ac:chgData name="" userId="" providerId="" clId="Web-{6A6E5F4D-CFBB-408A-9CD3-B4D337230D26}" dt="2018-08-08T15:31:00.799" v="38" actId="14100"/>
          <ac:spMkLst>
            <pc:docMk/>
            <pc:sldMk cId="460430807" sldId="284"/>
            <ac:spMk id="9" creationId="{00000000-0000-0000-0000-000000000000}"/>
          </ac:spMkLst>
        </pc:spChg>
        <pc:spChg chg="mod ord">
          <ac:chgData name="" userId="" providerId="" clId="Web-{6A6E5F4D-CFBB-408A-9CD3-B4D337230D26}" dt="2018-08-08T15:28:36.236" v="32" actId="14100"/>
          <ac:spMkLst>
            <pc:docMk/>
            <pc:sldMk cId="460430807" sldId="284"/>
            <ac:spMk id="10" creationId="{00000000-0000-0000-0000-000000000000}"/>
          </ac:spMkLst>
        </pc:spChg>
        <pc:picChg chg="add mod ord">
          <ac:chgData name="" userId="" providerId="" clId="Web-{6A6E5F4D-CFBB-408A-9CD3-B4D337230D26}" dt="2018-08-08T15:32:51.519" v="47" actId="14100"/>
          <ac:picMkLst>
            <pc:docMk/>
            <pc:sldMk cId="460430807" sldId="284"/>
            <ac:picMk id="3" creationId="{60D577B5-652B-475E-948F-4083096BE488}"/>
          </ac:picMkLst>
        </pc:picChg>
      </pc:sldChg>
      <pc:sldChg chg="addSp delSp modSp">
        <pc:chgData name="" userId="" providerId="" clId="Web-{6A6E5F4D-CFBB-408A-9CD3-B4D337230D26}" dt="2018-08-08T16:03:38.166" v="186" actId="1076"/>
        <pc:sldMkLst>
          <pc:docMk/>
          <pc:sldMk cId="2027887408" sldId="290"/>
        </pc:sldMkLst>
        <pc:spChg chg="mod">
          <ac:chgData name="" userId="" providerId="" clId="Web-{6A6E5F4D-CFBB-408A-9CD3-B4D337230D26}" dt="2018-08-08T16:03:34.385" v="185" actId="1076"/>
          <ac:spMkLst>
            <pc:docMk/>
            <pc:sldMk cId="2027887408" sldId="290"/>
            <ac:spMk id="12" creationId="{00000000-0000-0000-0000-000000000000}"/>
          </ac:spMkLst>
        </pc:spChg>
        <pc:spChg chg="mod">
          <ac:chgData name="" userId="" providerId="" clId="Web-{6A6E5F4D-CFBB-408A-9CD3-B4D337230D26}" dt="2018-08-08T16:03:22.413" v="183" actId="1076"/>
          <ac:spMkLst>
            <pc:docMk/>
            <pc:sldMk cId="2027887408" sldId="290"/>
            <ac:spMk id="15" creationId="{00000000-0000-0000-0000-000000000000}"/>
          </ac:spMkLst>
        </pc:spChg>
        <pc:picChg chg="add del mod ord">
          <ac:chgData name="" userId="" providerId="" clId="Web-{6A6E5F4D-CFBB-408A-9CD3-B4D337230D26}" dt="2018-08-08T16:02:47.335" v="178"/>
          <ac:picMkLst>
            <pc:docMk/>
            <pc:sldMk cId="2027887408" sldId="290"/>
            <ac:picMk id="4" creationId="{D5DBF701-8E8E-4A30-B1AF-1C58C477BE8B}"/>
          </ac:picMkLst>
        </pc:picChg>
        <pc:picChg chg="add mod ord">
          <ac:chgData name="" userId="" providerId="" clId="Web-{6A6E5F4D-CFBB-408A-9CD3-B4D337230D26}" dt="2018-08-08T16:03:14.772" v="182"/>
          <ac:picMkLst>
            <pc:docMk/>
            <pc:sldMk cId="2027887408" sldId="290"/>
            <ac:picMk id="7" creationId="{14F5A03D-96D4-4B9D-AD63-19F4D180B5FF}"/>
          </ac:picMkLst>
        </pc:picChg>
        <pc:picChg chg="del">
          <ac:chgData name="" userId="" providerId="" clId="Web-{6A6E5F4D-CFBB-408A-9CD3-B4D337230D26}" dt="2018-08-08T16:01:01.131" v="165"/>
          <ac:picMkLst>
            <pc:docMk/>
            <pc:sldMk cId="2027887408" sldId="290"/>
            <ac:picMk id="10" creationId="{00000000-0000-0000-0000-000000000000}"/>
          </ac:picMkLst>
        </pc:picChg>
        <pc:cxnChg chg="mod">
          <ac:chgData name="" userId="" providerId="" clId="Web-{6A6E5F4D-CFBB-408A-9CD3-B4D337230D26}" dt="2018-08-08T16:03:30.382" v="184" actId="1076"/>
          <ac:cxnSpMkLst>
            <pc:docMk/>
            <pc:sldMk cId="2027887408" sldId="290"/>
            <ac:cxnSpMk id="13" creationId="{00000000-0000-0000-0000-000000000000}"/>
          </ac:cxnSpMkLst>
        </pc:cxnChg>
        <pc:cxnChg chg="mod">
          <ac:chgData name="" userId="" providerId="" clId="Web-{6A6E5F4D-CFBB-408A-9CD3-B4D337230D26}" dt="2018-08-08T16:03:38.166" v="186" actId="1076"/>
          <ac:cxnSpMkLst>
            <pc:docMk/>
            <pc:sldMk cId="2027887408" sldId="290"/>
            <ac:cxnSpMk id="17" creationId="{00000000-0000-0000-0000-000000000000}"/>
          </ac:cxnSpMkLst>
        </pc:cxnChg>
      </pc:sldChg>
      <pc:sldChg chg="modSp">
        <pc:chgData name="" userId="" providerId="" clId="Web-{6A6E5F4D-CFBB-408A-9CD3-B4D337230D26}" dt="2018-08-08T15:46:16.136" v="143" actId="1076"/>
        <pc:sldMkLst>
          <pc:docMk/>
          <pc:sldMk cId="2330631380" sldId="291"/>
        </pc:sldMkLst>
        <pc:spChg chg="mod">
          <ac:chgData name="" userId="" providerId="" clId="Web-{6A6E5F4D-CFBB-408A-9CD3-B4D337230D26}" dt="2018-08-08T15:46:16.136" v="143" actId="1076"/>
          <ac:spMkLst>
            <pc:docMk/>
            <pc:sldMk cId="2330631380" sldId="291"/>
            <ac:spMk id="16" creationId="{00000000-0000-0000-0000-000000000000}"/>
          </ac:spMkLst>
        </pc:spChg>
        <pc:spChg chg="mod">
          <ac:chgData name="" userId="" providerId="" clId="Web-{6A6E5F4D-CFBB-408A-9CD3-B4D337230D26}" dt="2018-08-08T15:45:55.307" v="140" actId="1076"/>
          <ac:spMkLst>
            <pc:docMk/>
            <pc:sldMk cId="2330631380" sldId="291"/>
            <ac:spMk id="17" creationId="{00000000-0000-0000-0000-000000000000}"/>
          </ac:spMkLst>
        </pc:spChg>
        <pc:picChg chg="mod">
          <ac:chgData name="" userId="" providerId="" clId="Web-{6A6E5F4D-CFBB-408A-9CD3-B4D337230D26}" dt="2018-08-08T15:46:06.167" v="142" actId="1076"/>
          <ac:picMkLst>
            <pc:docMk/>
            <pc:sldMk cId="2330631380" sldId="291"/>
            <ac:picMk id="11" creationId="{00000000-0000-0000-0000-000000000000}"/>
          </ac:picMkLst>
        </pc:picChg>
      </pc:sldChg>
      <pc:sldChg chg="modSp">
        <pc:chgData name="" userId="" providerId="" clId="Web-{6A6E5F4D-CFBB-408A-9CD3-B4D337230D26}" dt="2018-08-08T16:06:54.643" v="227" actId="20577"/>
        <pc:sldMkLst>
          <pc:docMk/>
          <pc:sldMk cId="1181496031" sldId="296"/>
        </pc:sldMkLst>
        <pc:spChg chg="mod">
          <ac:chgData name="" userId="" providerId="" clId="Web-{6A6E5F4D-CFBB-408A-9CD3-B4D337230D26}" dt="2018-08-08T16:06:54.643" v="227" actId="20577"/>
          <ac:spMkLst>
            <pc:docMk/>
            <pc:sldMk cId="1181496031" sldId="296"/>
            <ac:spMk id="25603" creationId="{00000000-0000-0000-0000-000000000000}"/>
          </ac:spMkLst>
        </pc:spChg>
      </pc:sldChg>
      <pc:sldChg chg="addSp delSp modSp">
        <pc:chgData name="" userId="" providerId="" clId="Web-{6A6E5F4D-CFBB-408A-9CD3-B4D337230D26}" dt="2018-08-08T16:04:20.525" v="187" actId="20577"/>
        <pc:sldMkLst>
          <pc:docMk/>
          <pc:sldMk cId="229498033" sldId="302"/>
        </pc:sldMkLst>
        <pc:spChg chg="mod">
          <ac:chgData name="" userId="" providerId="" clId="Web-{6A6E5F4D-CFBB-408A-9CD3-B4D337230D26}" dt="2018-08-08T16:04:20.525" v="187" actId="20577"/>
          <ac:spMkLst>
            <pc:docMk/>
            <pc:sldMk cId="229498033" sldId="302"/>
            <ac:spMk id="2" creationId="{00000000-0000-0000-0000-000000000000}"/>
          </ac:spMkLst>
        </pc:spChg>
        <pc:spChg chg="mod">
          <ac:chgData name="" userId="" providerId="" clId="Web-{6A6E5F4D-CFBB-408A-9CD3-B4D337230D26}" dt="2018-08-08T15:35:31.475" v="60" actId="1076"/>
          <ac:spMkLst>
            <pc:docMk/>
            <pc:sldMk cId="229498033" sldId="302"/>
            <ac:spMk id="6" creationId="{00000000-0000-0000-0000-000000000000}"/>
          </ac:spMkLst>
        </pc:spChg>
        <pc:picChg chg="del">
          <ac:chgData name="" userId="" providerId="" clId="Web-{6A6E5F4D-CFBB-408A-9CD3-B4D337230D26}" dt="2018-08-08T15:34:27.207" v="53"/>
          <ac:picMkLst>
            <pc:docMk/>
            <pc:sldMk cId="229498033" sldId="302"/>
            <ac:picMk id="5" creationId="{00000000-0000-0000-0000-000000000000}"/>
          </ac:picMkLst>
        </pc:picChg>
        <pc:picChg chg="add mod ord">
          <ac:chgData name="" userId="" providerId="" clId="Web-{6A6E5F4D-CFBB-408A-9CD3-B4D337230D26}" dt="2018-08-08T15:35:50.991" v="63" actId="14100"/>
          <ac:picMkLst>
            <pc:docMk/>
            <pc:sldMk cId="229498033" sldId="302"/>
            <ac:picMk id="7" creationId="{486F05E2-081A-487D-AABC-68717AA710BC}"/>
          </ac:picMkLst>
        </pc:picChg>
      </pc:sldChg>
      <pc:sldChg chg="modSp">
        <pc:chgData name="" userId="" providerId="" clId="Web-{6A6E5F4D-CFBB-408A-9CD3-B4D337230D26}" dt="2018-08-08T16:05:26.312" v="214" actId="20577"/>
        <pc:sldMkLst>
          <pc:docMk/>
          <pc:sldMk cId="1949815197" sldId="303"/>
        </pc:sldMkLst>
        <pc:spChg chg="mod">
          <ac:chgData name="" userId="" providerId="" clId="Web-{6A6E5F4D-CFBB-408A-9CD3-B4D337230D26}" dt="2018-08-08T16:05:26.312" v="214" actId="20577"/>
          <ac:spMkLst>
            <pc:docMk/>
            <pc:sldMk cId="1949815197" sldId="303"/>
            <ac:spMk id="5" creationId="{00000000-0000-0000-0000-000000000000}"/>
          </ac:spMkLst>
        </pc:spChg>
      </pc:sldChg>
      <pc:sldChg chg="modSp">
        <pc:chgData name="" userId="" providerId="" clId="Web-{6A6E5F4D-CFBB-408A-9CD3-B4D337230D26}" dt="2018-08-08T15:36:39.039" v="72" actId="20577"/>
        <pc:sldMkLst>
          <pc:docMk/>
          <pc:sldMk cId="533413263" sldId="306"/>
        </pc:sldMkLst>
        <pc:spChg chg="mod">
          <ac:chgData name="" userId="" providerId="" clId="Web-{6A6E5F4D-CFBB-408A-9CD3-B4D337230D26}" dt="2018-08-08T15:36:39.039" v="72" actId="20577"/>
          <ac:spMkLst>
            <pc:docMk/>
            <pc:sldMk cId="533413263" sldId="306"/>
            <ac:spMk id="25603" creationId="{00000000-0000-0000-0000-000000000000}"/>
          </ac:spMkLst>
        </pc:spChg>
      </pc:sldChg>
      <pc:sldChg chg="modSp">
        <pc:chgData name="" userId="" providerId="" clId="Web-{6A6E5F4D-CFBB-408A-9CD3-B4D337230D26}" dt="2018-08-08T16:10:07.634" v="264" actId="20577"/>
        <pc:sldMkLst>
          <pc:docMk/>
          <pc:sldMk cId="331706298" sldId="311"/>
        </pc:sldMkLst>
        <pc:spChg chg="mod">
          <ac:chgData name="" userId="" providerId="" clId="Web-{6A6E5F4D-CFBB-408A-9CD3-B4D337230D26}" dt="2018-08-08T16:10:07.634" v="264" actId="20577"/>
          <ac:spMkLst>
            <pc:docMk/>
            <pc:sldMk cId="331706298" sldId="311"/>
            <ac:spMk id="5" creationId="{00000000-0000-0000-0000-000000000000}"/>
          </ac:spMkLst>
        </pc:spChg>
      </pc:sldChg>
      <pc:sldChg chg="modSp">
        <pc:chgData name="" userId="" providerId="" clId="Web-{6A6E5F4D-CFBB-408A-9CD3-B4D337230D26}" dt="2018-08-08T16:08:08.784" v="237" actId="20577"/>
        <pc:sldMkLst>
          <pc:docMk/>
          <pc:sldMk cId="2843013206" sldId="312"/>
        </pc:sldMkLst>
        <pc:spChg chg="mod">
          <ac:chgData name="" userId="" providerId="" clId="Web-{6A6E5F4D-CFBB-408A-9CD3-B4D337230D26}" dt="2018-08-08T16:08:08.784" v="237" actId="20577"/>
          <ac:spMkLst>
            <pc:docMk/>
            <pc:sldMk cId="2843013206" sldId="312"/>
            <ac:spMk id="3" creationId="{00000000-0000-0000-0000-000000000000}"/>
          </ac:spMkLst>
        </pc:spChg>
      </pc:sldChg>
      <pc:sldChg chg="modSp">
        <pc:chgData name="" userId="" providerId="" clId="Web-{6A6E5F4D-CFBB-408A-9CD3-B4D337230D26}" dt="2018-08-08T15:45:46.026" v="139" actId="1076"/>
        <pc:sldMkLst>
          <pc:docMk/>
          <pc:sldMk cId="2226997794" sldId="327"/>
        </pc:sldMkLst>
        <pc:spChg chg="mod">
          <ac:chgData name="" userId="" providerId="" clId="Web-{6A6E5F4D-CFBB-408A-9CD3-B4D337230D26}" dt="2018-08-08T15:38:47.383" v="87" actId="1076"/>
          <ac:spMkLst>
            <pc:docMk/>
            <pc:sldMk cId="2226997794" sldId="327"/>
            <ac:spMk id="9" creationId="{00000000-0000-0000-0000-000000000000}"/>
          </ac:spMkLst>
        </pc:spChg>
        <pc:spChg chg="mod">
          <ac:chgData name="" userId="" providerId="" clId="Web-{6A6E5F4D-CFBB-408A-9CD3-B4D337230D26}" dt="2018-08-08T15:39:07.789" v="88" actId="1076"/>
          <ac:spMkLst>
            <pc:docMk/>
            <pc:sldMk cId="2226997794" sldId="327"/>
            <ac:spMk id="10" creationId="{00000000-0000-0000-0000-000000000000}"/>
          </ac:spMkLst>
        </pc:spChg>
        <pc:spChg chg="mod">
          <ac:chgData name="" userId="" providerId="" clId="Web-{6A6E5F4D-CFBB-408A-9CD3-B4D337230D26}" dt="2018-08-08T15:45:46.026" v="139" actId="1076"/>
          <ac:spMkLst>
            <pc:docMk/>
            <pc:sldMk cId="2226997794" sldId="327"/>
            <ac:spMk id="11" creationId="{00000000-0000-0000-0000-000000000000}"/>
          </ac:spMkLst>
        </pc:spChg>
        <pc:spChg chg="mod">
          <ac:chgData name="" userId="" providerId="" clId="Web-{6A6E5F4D-CFBB-408A-9CD3-B4D337230D26}" dt="2018-08-08T15:45:34.901" v="138" actId="1076"/>
          <ac:spMkLst>
            <pc:docMk/>
            <pc:sldMk cId="2226997794" sldId="327"/>
            <ac:spMk id="13" creationId="{00000000-0000-0000-0000-000000000000}"/>
          </ac:spMkLst>
        </pc:spChg>
        <pc:spChg chg="mod">
          <ac:chgData name="" userId="" providerId="" clId="Web-{6A6E5F4D-CFBB-408A-9CD3-B4D337230D26}" dt="2018-08-08T15:43:24.525" v="131" actId="20577"/>
          <ac:spMkLst>
            <pc:docMk/>
            <pc:sldMk cId="2226997794" sldId="327"/>
            <ac:spMk id="15" creationId="{00000000-0000-0000-0000-000000000000}"/>
          </ac:spMkLst>
        </pc:spChg>
        <pc:spChg chg="mod">
          <ac:chgData name="" userId="" providerId="" clId="Web-{6A6E5F4D-CFBB-408A-9CD3-B4D337230D26}" dt="2018-08-08T15:44:29.791" v="137" actId="1076"/>
          <ac:spMkLst>
            <pc:docMk/>
            <pc:sldMk cId="2226997794" sldId="327"/>
            <ac:spMk id="16" creationId="{00000000-0000-0000-0000-000000000000}"/>
          </ac:spMkLst>
        </pc:spChg>
        <pc:cxnChg chg="mod">
          <ac:chgData name="" userId="" providerId="" clId="Web-{6A6E5F4D-CFBB-408A-9CD3-B4D337230D26}" dt="2018-08-08T15:44:12.166" v="135" actId="1076"/>
          <ac:cxnSpMkLst>
            <pc:docMk/>
            <pc:sldMk cId="2226997794" sldId="327"/>
            <ac:cxnSpMk id="18" creationId="{00000000-0000-0000-0000-000000000000}"/>
          </ac:cxnSpMkLst>
        </pc:cxnChg>
        <pc:cxnChg chg="mod">
          <ac:chgData name="" userId="" providerId="" clId="Web-{6A6E5F4D-CFBB-408A-9CD3-B4D337230D26}" dt="2018-08-08T15:44:22.213" v="136" actId="1076"/>
          <ac:cxnSpMkLst>
            <pc:docMk/>
            <pc:sldMk cId="2226997794" sldId="327"/>
            <ac:cxnSpMk id="21" creationId="{00000000-0000-0000-0000-000000000000}"/>
          </ac:cxnSpMkLst>
        </pc:cxnChg>
      </pc:sldChg>
      <pc:sldChg chg="addSp delSp modSp">
        <pc:chgData name="" userId="" providerId="" clId="Web-{6A6E5F4D-CFBB-408A-9CD3-B4D337230D26}" dt="2018-08-08T15:57:13.004" v="164" actId="1076"/>
        <pc:sldMkLst>
          <pc:docMk/>
          <pc:sldMk cId="694325908" sldId="328"/>
        </pc:sldMkLst>
        <pc:spChg chg="add del mod">
          <ac:chgData name="" userId="" providerId="" clId="Web-{6A6E5F4D-CFBB-408A-9CD3-B4D337230D26}" dt="2018-08-08T15:49:01.346" v="152"/>
          <ac:spMkLst>
            <pc:docMk/>
            <pc:sldMk cId="694325908" sldId="328"/>
            <ac:spMk id="5" creationId="{8FEE6D0A-C3D8-41E0-8E04-68729704EF69}"/>
          </ac:spMkLst>
        </pc:spChg>
        <pc:spChg chg="mod">
          <ac:chgData name="" userId="" providerId="" clId="Web-{6A6E5F4D-CFBB-408A-9CD3-B4D337230D26}" dt="2018-08-08T15:47:21.986" v="148" actId="1076"/>
          <ac:spMkLst>
            <pc:docMk/>
            <pc:sldMk cId="694325908" sldId="328"/>
            <ac:spMk id="7" creationId="{00000000-0000-0000-0000-000000000000}"/>
          </ac:spMkLst>
        </pc:spChg>
        <pc:spChg chg="mod">
          <ac:chgData name="" userId="" providerId="" clId="Web-{6A6E5F4D-CFBB-408A-9CD3-B4D337230D26}" dt="2018-08-08T15:57:13.004" v="164" actId="1076"/>
          <ac:spMkLst>
            <pc:docMk/>
            <pc:sldMk cId="694325908" sldId="328"/>
            <ac:spMk id="10" creationId="{00000000-0000-0000-0000-000000000000}"/>
          </ac:spMkLst>
        </pc:spChg>
        <pc:spChg chg="add del mod">
          <ac:chgData name="" userId="" providerId="" clId="Web-{6A6E5F4D-CFBB-408A-9CD3-B4D337230D26}" dt="2018-08-08T15:55:58.723" v="156"/>
          <ac:spMkLst>
            <pc:docMk/>
            <pc:sldMk cId="694325908" sldId="328"/>
            <ac:spMk id="14" creationId="{188EFC71-B53F-406C-BAA0-878DC593C547}"/>
          </ac:spMkLst>
        </pc:spChg>
        <pc:spChg chg="mod">
          <ac:chgData name="" userId="" providerId="" clId="Web-{6A6E5F4D-CFBB-408A-9CD3-B4D337230D26}" dt="2018-08-08T15:46:43.042" v="144" actId="1076"/>
          <ac:spMkLst>
            <pc:docMk/>
            <pc:sldMk cId="694325908" sldId="328"/>
            <ac:spMk id="19" creationId="{00000000-0000-0000-0000-000000000000}"/>
          </ac:spMkLst>
        </pc:spChg>
        <pc:picChg chg="del mod">
          <ac:chgData name="" userId="" providerId="" clId="Web-{6A6E5F4D-CFBB-408A-9CD3-B4D337230D26}" dt="2018-08-08T15:55:49.441" v="155"/>
          <ac:picMkLst>
            <pc:docMk/>
            <pc:sldMk cId="694325908" sldId="328"/>
            <ac:picMk id="6" creationId="{00000000-0000-0000-0000-000000000000}"/>
          </ac:picMkLst>
        </pc:picChg>
        <pc:picChg chg="add mod ord">
          <ac:chgData name="" userId="" providerId="" clId="Web-{6A6E5F4D-CFBB-408A-9CD3-B4D337230D26}" dt="2018-08-08T15:56:48.598" v="162" actId="1076"/>
          <ac:picMkLst>
            <pc:docMk/>
            <pc:sldMk cId="694325908" sldId="328"/>
            <ac:picMk id="15" creationId="{14C839BE-A8E7-4064-8F97-A7B95EBB8A4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54CF77-6B05-114E-914E-F892CDA68E0D}" type="datetimeFigureOut">
              <a:rPr lang="en-US" smtClean="0"/>
              <a:pPr/>
              <a:t>10/10/18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203BA2-9B40-914A-A2CD-2D1515C165C6}"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0B8A0-F9A9-4A7B-BA63-5AA706473A57}" type="datetimeFigureOut">
              <a:rPr lang="en-US" smtClean="0"/>
              <a:pPr/>
              <a:t>10/10/18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BA5771-2218-4852-902E-77BB0D4D2819}"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939222"/>
      </p:ext>
    </p:extLst>
  </p:cSld>
  <p:clrMap bg1="lt1" tx1="dk1" bg2="lt2" tx2="dk2" accent1="accent1" accent2="accent2" accent3="accent3" accent4="accent4" accent5="accent5" accent6="accent6" hlink="hlink" folHlink="folHlink"/>
  <p:hf hdr="0" ftr="0" dt="0"/>
  <p:notesStyle>
    <a:lvl1pPr marL="1714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4572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smtClean="0"/>
              <a:t>HSA is an optional certification</a:t>
            </a:r>
          </a:p>
          <a:p>
            <a:r>
              <a:rPr lang="en-US" b="1" dirty="0" smtClean="0"/>
              <a:t>Some awareness</a:t>
            </a:r>
            <a:r>
              <a:rPr lang="en-US" b="1" baseline="0" dirty="0" smtClean="0"/>
              <a:t> is needed for Counselors to identify when a taxpayer has an HSA </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4376392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For example, grandparent may contribute</a:t>
            </a:r>
            <a:r>
              <a:rPr lang="en-US" b="1" baseline="0" dirty="0"/>
              <a:t> to parent’s</a:t>
            </a:r>
            <a:r>
              <a:rPr lang="en-US" b="1" baseline="0" dirty="0" smtClean="0"/>
              <a:t> HSA; </a:t>
            </a:r>
            <a:r>
              <a:rPr lang="en-US" b="1" baseline="0" dirty="0"/>
              <a:t>parent determines deduction</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10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6501310"/>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Special rules apply if employer</a:t>
            </a:r>
            <a:r>
              <a:rPr lang="en-US" b="1" baseline="0" dirty="0"/>
              <a:t> contribute in excess of permitted amount – See Form 8889 </a:t>
            </a:r>
            <a:r>
              <a:rPr lang="en-US" b="1" baseline="0" dirty="0" smtClean="0"/>
              <a:t>instructions</a:t>
            </a:r>
          </a:p>
          <a:p>
            <a:r>
              <a:rPr lang="en-US" b="1" baseline="0" dirty="0" smtClean="0"/>
              <a:t>HDHP – High deductible health plan</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11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649638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12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6291646"/>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8514" indent="-178514" defTabSz="476037">
              <a:spcBef>
                <a:spcPts val="312"/>
              </a:spcBef>
              <a:defRPr/>
            </a:pPr>
            <a:r>
              <a:rPr lang="en-US" altLang="en-US" b="1" dirty="0"/>
              <a:t>Special rules</a:t>
            </a:r>
            <a:r>
              <a:rPr lang="en-US" altLang="en-US" b="1" baseline="0" dirty="0"/>
              <a:t> apply for the year the HSA is set up.</a:t>
            </a:r>
            <a:endParaRPr lang="en-US" altLang="en-US" b="1" dirty="0"/>
          </a:p>
          <a:p>
            <a:endParaRPr lang="en-US"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14</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2750322"/>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a:t>
            </a:r>
            <a:r>
              <a:rPr lang="en-US" b="1" baseline="0" dirty="0" smtClean="0"/>
              <a:t>f HSA eligible December 1, 2018, eligible to contribute maximum $3,450 self or $6,900 family regardless of other months eligibility. </a:t>
            </a:r>
          </a:p>
          <a:p>
            <a:r>
              <a:rPr lang="en-US" b="1" baseline="0" dirty="0" smtClean="0"/>
              <a:t>Limitation chart and worksheet located in form 8889 instructions</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Deduction is limited to greater</a:t>
            </a:r>
            <a:r>
              <a:rPr lang="en-US" b="1" baseline="0" dirty="0" smtClean="0"/>
              <a:t> of $0 – Maximum contribution based on last-month of tax year OR $2,300 - limitation worksheet</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20</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93508471"/>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smtClean="0"/>
              <a:t>Rules</a:t>
            </a:r>
            <a:r>
              <a:rPr lang="en-US" b="1" baseline="0" dirty="0" smtClean="0"/>
              <a:t> for married couple apply only if both are eligible individuals</a:t>
            </a:r>
            <a:endParaRPr lang="en-US" b="1" dirty="0" smtClean="0"/>
          </a:p>
          <a:p>
            <a:r>
              <a:rPr lang="en-US" b="1" dirty="0" smtClean="0"/>
              <a:t>Spouses </a:t>
            </a:r>
            <a:r>
              <a:rPr lang="en-US" b="1" dirty="0"/>
              <a:t>can</a:t>
            </a:r>
            <a:r>
              <a:rPr lang="en-US" b="1" baseline="0" dirty="0"/>
              <a:t> split the allowable family amount (</a:t>
            </a:r>
            <a:r>
              <a:rPr lang="en-US" b="1" baseline="0" dirty="0" smtClean="0"/>
              <a:t>$6,900) </a:t>
            </a:r>
            <a:r>
              <a:rPr lang="en-US" b="1" baseline="0" dirty="0"/>
              <a:t>as they agree. If don’t agree, evenly.</a:t>
            </a:r>
          </a:p>
          <a:p>
            <a:r>
              <a:rPr lang="en-US" b="1" baseline="0" dirty="0"/>
              <a:t>The additional $1,000 must be to the HSA of the person who is 55 or older</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7242187"/>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smtClean="0"/>
              <a:t>‘How to enter</a:t>
            </a:r>
            <a:r>
              <a:rPr lang="en-US" b="1" baseline="0" dirty="0" smtClean="0"/>
              <a:t> into </a:t>
            </a:r>
            <a:r>
              <a:rPr lang="en-US" b="1" baseline="0" dirty="0" err="1" smtClean="0"/>
              <a:t>TaxSlayer</a:t>
            </a:r>
            <a:r>
              <a:rPr lang="en-US" b="1" baseline="0" dirty="0" smtClean="0"/>
              <a:t>’ slides to follow</a:t>
            </a:r>
          </a:p>
          <a:p>
            <a:r>
              <a:rPr lang="en-US" b="1" baseline="0" dirty="0" smtClean="0"/>
              <a:t>Pub 4012 Tab E Chart #4 </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95476832"/>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Due date</a:t>
            </a:r>
            <a:r>
              <a:rPr lang="en-US" b="1" baseline="0" dirty="0" smtClean="0"/>
              <a:t> of return includes extensions</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HSA</a:t>
            </a:r>
            <a:r>
              <a:rPr lang="en-US" b="1" baseline="0" dirty="0"/>
              <a:t> certification required</a:t>
            </a:r>
          </a:p>
          <a:p>
            <a:pPr marL="178514" indent="-178514" defTabSz="476037">
              <a:spcBef>
                <a:spcPts val="312"/>
              </a:spcBef>
              <a:defRPr/>
            </a:pPr>
            <a:r>
              <a:rPr lang="en-US" altLang="en-US" b="1" dirty="0"/>
              <a:t>Course and test are in Pub 4942</a:t>
            </a:r>
            <a:endParaRPr lang="en-US" b="1" baseline="0"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7767851"/>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27</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smtClean="0"/>
              <a:t>HSA contribution</a:t>
            </a:r>
            <a:r>
              <a:rPr lang="en-US" b="1" baseline="0" dirty="0" smtClean="0"/>
              <a:t> Apr deadline</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28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610951"/>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smtClean="0"/>
              <a:t>Funds can stay in HSA</a:t>
            </a:r>
            <a:r>
              <a:rPr lang="en-US" b="1" baseline="0" dirty="0" smtClean="0"/>
              <a:t> for years</a:t>
            </a:r>
            <a:endParaRPr lang="en-US" b="1"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29</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77827695"/>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Out </a:t>
            </a:r>
            <a:r>
              <a:rPr lang="en-US" b="1" dirty="0"/>
              <a:t>of Scope: Deemed distributions from an HSA due to prohibited transactions, such as using an HSA as a security for a loan</a:t>
            </a:r>
          </a:p>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9993558"/>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Example</a:t>
            </a:r>
          </a:p>
          <a:p>
            <a:r>
              <a:rPr lang="en-US" sz="1200" b="1" kern="1200" dirty="0">
                <a:solidFill>
                  <a:schemeClr val="tx1"/>
                </a:solidFill>
                <a:effectLst/>
                <a:latin typeface="+mn-lt"/>
                <a:ea typeface="+mn-ea"/>
                <a:cs typeface="+mn-cs"/>
              </a:rPr>
              <a:t>Laura established an HSA in July. She incurred medical expenses in May and wants to pay those from her HSA. The expenses incurred in May before she established her HSA are not qualified medical expenses for purposes of her HSA.</a:t>
            </a:r>
          </a:p>
          <a:p>
            <a:r>
              <a:rPr lang="en-US" sz="1200" b="1" kern="1200" dirty="0">
                <a:solidFill>
                  <a:schemeClr val="tx1"/>
                </a:solidFill>
                <a:effectLst/>
                <a:latin typeface="+mn-lt"/>
                <a:ea typeface="+mn-ea"/>
                <a:cs typeface="+mn-cs"/>
              </a:rPr>
              <a:t>Example</a:t>
            </a:r>
          </a:p>
          <a:p>
            <a:r>
              <a:rPr lang="en-US" sz="1200" b="1" kern="1200" dirty="0">
                <a:solidFill>
                  <a:schemeClr val="tx1"/>
                </a:solidFill>
                <a:effectLst/>
                <a:latin typeface="+mn-lt"/>
                <a:ea typeface="+mn-ea"/>
                <a:cs typeface="+mn-cs"/>
              </a:rPr>
              <a:t>Vikki’s doctor suggested she take some exercise classes. Vikki signed up for yoga, swimming classes, and a health club. Since these are for general health improvement, they cannot be considered as qualified medical expenses.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TIP:</a:t>
            </a:r>
            <a:r>
              <a:rPr lang="en-US" sz="1200" b="1" kern="1200" baseline="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Preventive services, not reimbursed by the HDHP, can be paid from an HSA</a:t>
            </a:r>
            <a:r>
              <a:rPr lang="en-US" sz="1200" b="1"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April 15 is a set</a:t>
            </a:r>
            <a:r>
              <a:rPr lang="en-US" sz="1200" b="1" kern="1200" baseline="0" dirty="0" smtClean="0">
                <a:solidFill>
                  <a:schemeClr val="tx1"/>
                </a:solidFill>
                <a:effectLst/>
                <a:latin typeface="+mn-lt"/>
                <a:ea typeface="+mn-ea"/>
                <a:cs typeface="+mn-cs"/>
              </a:rPr>
              <a:t> date. It is not the due date of the return.</a:t>
            </a:r>
            <a:endParaRPr lang="en-US" sz="1200" b="1"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2624253"/>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2715390"/>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See Publication 502, Medical and Dental Expenses, for more information </a:t>
            </a:r>
          </a:p>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3014467"/>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Caution: </a:t>
            </a:r>
            <a:r>
              <a:rPr lang="en-US" sz="1200" b="1" kern="1200" dirty="0">
                <a:solidFill>
                  <a:schemeClr val="tx1"/>
                </a:solidFill>
                <a:effectLst/>
                <a:latin typeface="+mn-lt"/>
                <a:ea typeface="+mn-ea"/>
                <a:cs typeface="+mn-cs"/>
              </a:rPr>
              <a:t>Taxpayers cannot deduct qualified medical expenses as an itemized deduction on Form 1040, Schedule A, that are equal to the tax-free distribution from their HSA. Since the medical expenses have been paid from HSA funds, the taxpayers cannot include the same expenses on Schedule 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TIP: A child of parents who are divorced, separated, or living apart for the last six months of the calendar year is treated as the dependent of both parents (for medical expenses) whether or not the custodial parent releases the claim to the child’s exemption.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TIP: Even taxpayers who have a self-only HDHP may use the money in their HSA to pay the unreimbursed medical expenses for their spouse or other family members (as described previously).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4099789"/>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TIP: If the taxpayers have their HSA funds transferred directly into another HSA in a trustee-to-trustee transfer, this is not considered a rollover. There is no limit on the number of these transfers. Do not include the amount transferred in income, deduct it as a contribution or include it as a distribution on Form 8889.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See Publication 969 for more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dirty="0"/>
          </a:p>
          <a:p>
            <a:r>
              <a:rPr lang="en-US" b="1" dirty="0"/>
              <a:t>Rollover contribution: Tax-free distribution to the taxpayer from one HSA where the taxpayer contributes to another HSA </a:t>
            </a:r>
          </a:p>
          <a:p>
            <a:pPr lvl="1"/>
            <a:r>
              <a:rPr lang="en-US" b="1" dirty="0"/>
              <a:t>Not included in taxpayers’ income</a:t>
            </a:r>
          </a:p>
          <a:p>
            <a:pPr lvl="1"/>
            <a:r>
              <a:rPr lang="en-US" b="1" dirty="0"/>
              <a:t>Not deductible</a:t>
            </a:r>
          </a:p>
          <a:p>
            <a:pPr lvl="1"/>
            <a:r>
              <a:rPr lang="en-US" b="1" dirty="0"/>
              <a:t>Not subject to taxpayers’ contribution limit</a:t>
            </a:r>
          </a:p>
          <a:p>
            <a:pPr lvl="1"/>
            <a:r>
              <a:rPr lang="en-US" b="1" dirty="0"/>
              <a:t>Must roll over the amount within 60 days</a:t>
            </a:r>
          </a:p>
          <a:p>
            <a:pPr lvl="1"/>
            <a:r>
              <a:rPr lang="en-US" b="1" dirty="0"/>
              <a:t>May only make one rollover contribution to an HSA during a one-year period</a:t>
            </a:r>
          </a:p>
          <a:p>
            <a:pPr lvl="1"/>
            <a:r>
              <a:rPr lang="en-US" b="1" dirty="0"/>
              <a:t>Archer </a:t>
            </a:r>
            <a:r>
              <a:rPr lang="en-US" b="1" dirty="0" err="1"/>
              <a:t>MSAs</a:t>
            </a:r>
            <a:r>
              <a:rPr lang="en-US" b="1" dirty="0"/>
              <a:t> are </a:t>
            </a:r>
            <a:r>
              <a:rPr lang="en-US" b="1" dirty="0">
                <a:solidFill>
                  <a:srgbClr val="0070C0"/>
                </a:solidFill>
              </a:rPr>
              <a:t>out of scope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9543061"/>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Taxpayers who have taken HSA distributions will receive Form 1099-SA from their HSA trustee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For recordkeeping requirements on HSA distributions see Publication 969</a:t>
            </a:r>
          </a:p>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43117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Employer contributions cannot be used as an adjustment to income. </a:t>
            </a:r>
          </a:p>
          <a:p>
            <a:r>
              <a:rPr lang="en-US" b="1" dirty="0"/>
              <a:t>Employer</a:t>
            </a:r>
            <a:r>
              <a:rPr lang="en-US" b="1" baseline="0" dirty="0"/>
              <a:t> contributions (W-2, box 12, code W)</a:t>
            </a:r>
            <a:r>
              <a:rPr lang="en-US" b="1" dirty="0"/>
              <a:t> includes contributions made through a Section 125 cafeteria plan.</a:t>
            </a:r>
            <a:r>
              <a:rPr lang="en-US" b="1" dirty="0" smtClean="0"/>
              <a:t> </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0942593"/>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Instructions: Box 3. These codes identify the distribution you received: 1—Normal distribution; 2—Excess contributions; 3—Disability; 4—Death distribution other than code 6; 5—Prohibited transaction; 6—Death distribution after year of death to a nonspouse beneficiary</a:t>
            </a:r>
          </a:p>
        </p:txBody>
      </p:sp>
      <p:sp>
        <p:nvSpPr>
          <p:cNvPr id="4" name="Slide Number Placeholder 3"/>
          <p:cNvSpPr>
            <a:spLocks noGrp="1"/>
          </p:cNvSpPr>
          <p:nvPr>
            <p:ph type="sldNum" sz="quarter" idx="10"/>
          </p:nvPr>
        </p:nvSpPr>
        <p:spPr/>
        <p:txBody>
          <a:bodyPr/>
          <a:lstStyle/>
          <a:p>
            <a:fld id="{ACBA5771-2218-4852-902E-77BB0D4D2819}" type="slidenum">
              <a:rPr lang="en-US" smtClean="0"/>
              <a:pPr/>
              <a:t>37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8870822"/>
      </p:ext>
    </p:extLst>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TIP: </a:t>
            </a:r>
            <a:r>
              <a:rPr lang="en-US" sz="1200" b="1" kern="1200" dirty="0">
                <a:solidFill>
                  <a:schemeClr val="tx1"/>
                </a:solidFill>
                <a:effectLst/>
                <a:latin typeface="+mn-lt"/>
                <a:ea typeface="+mn-ea"/>
                <a:cs typeface="+mn-cs"/>
              </a:rPr>
              <a:t>Form 5498-SA is issued by the HSA Trustee showing the amount of HSA contributions.</a:t>
            </a:r>
          </a:p>
          <a:p>
            <a:r>
              <a:rPr lang="en-US" sz="1200" b="1" kern="1200" dirty="0">
                <a:solidFill>
                  <a:schemeClr val="tx1"/>
                </a:solidFill>
                <a:effectLst/>
                <a:latin typeface="+mn-lt"/>
                <a:ea typeface="+mn-ea"/>
                <a:cs typeface="+mn-cs"/>
              </a:rPr>
              <a:t>Caution: Taxpayers may not receive Form 5498-SA before the  filing deadline, but they should have the information regarding contributions to their </a:t>
            </a:r>
            <a:r>
              <a:rPr lang="en-US" sz="1200" b="1" kern="1200" dirty="0" smtClean="0">
                <a:solidFill>
                  <a:schemeClr val="tx1"/>
                </a:solidFill>
                <a:effectLst/>
                <a:latin typeface="+mn-lt"/>
                <a:ea typeface="+mn-ea"/>
                <a:cs typeface="+mn-cs"/>
              </a:rPr>
              <a:t>HSA.</a:t>
            </a:r>
          </a:p>
          <a:p>
            <a:r>
              <a:rPr lang="en-US" sz="1200" b="1" kern="1200" dirty="0" smtClean="0">
                <a:solidFill>
                  <a:schemeClr val="tx1"/>
                </a:solidFill>
                <a:effectLst/>
                <a:latin typeface="+mn-lt"/>
                <a:ea typeface="+mn-ea"/>
                <a:cs typeface="+mn-cs"/>
              </a:rPr>
              <a:t>Form</a:t>
            </a:r>
            <a:r>
              <a:rPr lang="en-US" sz="1200" b="1" kern="1200" dirty="0" smtClean="0">
                <a:solidFill>
                  <a:schemeClr val="tx1"/>
                </a:solidFill>
                <a:effectLst/>
                <a:latin typeface="+mn-lt"/>
                <a:ea typeface="+mn-ea"/>
                <a:cs typeface="+mn-cs"/>
              </a:rPr>
              <a:t> generally received</a:t>
            </a:r>
            <a:r>
              <a:rPr lang="en-US" sz="1200" b="1"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in May</a:t>
            </a:r>
            <a:endParaRPr lang="en-US" b="1"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38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0895343"/>
      </p:ext>
    </p:extLst>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8514" indent="-178514" defTabSz="476037">
              <a:spcBef>
                <a:spcPts val="312"/>
              </a:spcBef>
              <a:defRPr/>
            </a:pPr>
            <a:r>
              <a:rPr lang="en-US" altLang="en-US" b="1" dirty="0"/>
              <a:t>Special rules</a:t>
            </a:r>
            <a:r>
              <a:rPr lang="en-US" altLang="en-US" b="1" baseline="0" dirty="0"/>
              <a:t> apply for the year the HSA is set up.</a:t>
            </a:r>
            <a:endParaRPr lang="en-US" altLang="en-US" b="1" dirty="0"/>
          </a:p>
          <a:p>
            <a:endParaRPr lang="en-US"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39</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1019636"/>
      </p:ext>
    </p:extLst>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40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6289839"/>
      </p:ext>
    </p:extLst>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a:t>
            </a:r>
            <a:r>
              <a:rPr lang="en-US" b="1" baseline="0" dirty="0" smtClean="0"/>
              <a:t>f one spouse has family HSA coverage, both spouses are considered to have family coverage. Enter ‘Family’ for both taxpayer and spouse for type of coverage. When both taxpayer and spouse have separate </a:t>
            </a:r>
            <a:r>
              <a:rPr lang="en-US" b="1" baseline="0" dirty="0" err="1" smtClean="0"/>
              <a:t>HSAs</a:t>
            </a:r>
            <a:r>
              <a:rPr lang="en-US" b="1" baseline="0" dirty="0" smtClean="0"/>
              <a:t>, check the box. You MUST complete the adjustment section when the box is checked. Checking the box takes all calculations off line 3 and 6 of form 8889.</a:t>
            </a:r>
            <a:endParaRPr lang="en-US" b="1" dirty="0" smtClean="0"/>
          </a:p>
        </p:txBody>
      </p:sp>
      <p:sp>
        <p:nvSpPr>
          <p:cNvPr id="4" name="Slide Number Placeholder 3"/>
          <p:cNvSpPr>
            <a:spLocks noGrp="1"/>
          </p:cNvSpPr>
          <p:nvPr>
            <p:ph type="sldNum" sz="quarter" idx="10"/>
          </p:nvPr>
        </p:nvSpPr>
        <p:spPr/>
        <p:txBody>
          <a:bodyPr/>
          <a:lstStyle/>
          <a:p>
            <a:fld id="{ACBA5771-2218-4852-902E-77BB0D4D2819}" type="slidenum">
              <a:rPr lang="en-US" smtClean="0"/>
              <a:pPr/>
              <a:t>41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9156980"/>
      </p:ext>
    </p:extLst>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smtClean="0"/>
              <a:t>Line 3: </a:t>
            </a:r>
          </a:p>
          <a:p>
            <a:pPr lvl="1"/>
            <a:r>
              <a:rPr lang="en-US" b="1" dirty="0" smtClean="0"/>
              <a:t>Use the family coverage amount if you or your spouse had an HDHP with family coverage. Disregard any plan with self-only coverage.</a:t>
            </a:r>
          </a:p>
          <a:p>
            <a:pPr lvl="1"/>
            <a:r>
              <a:rPr lang="en-US" b="1" dirty="0" smtClean="0"/>
              <a:t>If not full year</a:t>
            </a:r>
            <a:r>
              <a:rPr lang="en-US" b="1" baseline="0" dirty="0" smtClean="0"/>
              <a:t> eligible and last-month rules does not apply, see Pub 4012 Tab E</a:t>
            </a:r>
            <a:endParaRPr lang="en-US" b="1" dirty="0" smtClean="0"/>
          </a:p>
          <a:p>
            <a:pPr lvl="0"/>
            <a:r>
              <a:rPr lang="en-US" b="1" dirty="0" smtClean="0"/>
              <a:t>Line 6: </a:t>
            </a:r>
          </a:p>
          <a:p>
            <a:pPr lvl="1"/>
            <a:r>
              <a:rPr lang="en-US" b="1" dirty="0" smtClean="0"/>
              <a:t>Spouses who have separate </a:t>
            </a:r>
            <a:r>
              <a:rPr lang="en-US" b="1" dirty="0" err="1" smtClean="0"/>
              <a:t>HSAs</a:t>
            </a:r>
            <a:r>
              <a:rPr lang="en-US" b="1" dirty="0" smtClean="0"/>
              <a:t> and at least one spouse had family coverage under an HDHP at any</a:t>
            </a:r>
            <a:r>
              <a:rPr lang="en-US" b="1" baseline="0" dirty="0" smtClean="0"/>
              <a:t> during the year, enter the contribution amount as agreed.</a:t>
            </a:r>
          </a:p>
          <a:p>
            <a:pPr lvl="0"/>
            <a:endParaRPr lang="en-US" b="1" baseline="0" dirty="0" smtClean="0"/>
          </a:p>
          <a:p>
            <a:pPr lvl="0"/>
            <a:r>
              <a:rPr lang="en-US" b="1" baseline="0" dirty="0" smtClean="0"/>
              <a:t>Checking the box for spouses’ separate </a:t>
            </a:r>
            <a:r>
              <a:rPr lang="en-US" b="1" baseline="0" dirty="0" err="1" smtClean="0"/>
              <a:t>HSAs</a:t>
            </a:r>
            <a:r>
              <a:rPr lang="en-US" b="1" baseline="0" dirty="0" smtClean="0"/>
              <a:t> takes the </a:t>
            </a:r>
            <a:r>
              <a:rPr lang="en-US" b="1" baseline="0" dirty="0" err="1" smtClean="0"/>
              <a:t>TaxSlayer</a:t>
            </a:r>
            <a:r>
              <a:rPr lang="en-US" b="1" baseline="0" dirty="0" smtClean="0"/>
              <a:t> calculated amounts off lines 3 and 6. Counselors must manually enter an amount on both lines of both Form 8889.</a:t>
            </a:r>
            <a:endParaRPr lang="en-US" b="1" dirty="0" smtClean="0"/>
          </a:p>
        </p:txBody>
      </p:sp>
      <p:sp>
        <p:nvSpPr>
          <p:cNvPr id="4" name="Slide Number Placeholder 3"/>
          <p:cNvSpPr>
            <a:spLocks noGrp="1"/>
          </p:cNvSpPr>
          <p:nvPr>
            <p:ph type="sldNum" sz="quarter" idx="10"/>
          </p:nvPr>
        </p:nvSpPr>
        <p:spPr/>
        <p:txBody>
          <a:bodyPr/>
          <a:lstStyle/>
          <a:p>
            <a:fld id="{ACBA5771-2218-4852-902E-77BB0D4D2819}" type="slidenum">
              <a:rPr lang="en-US" smtClean="0"/>
              <a:pPr/>
              <a:t>42</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1099-SA reports</a:t>
            </a:r>
            <a:r>
              <a:rPr lang="en-US" b="1" baseline="0" dirty="0" smtClean="0"/>
              <a:t> HSA distributions.</a:t>
            </a:r>
          </a:p>
          <a:p>
            <a:r>
              <a:rPr lang="en-US" b="1" baseline="0" dirty="0" smtClean="0"/>
              <a:t>Advise taxpayer to retain records of qualified medical expense receipts to support the HSA deduction with the tax return for the life of the return. </a:t>
            </a:r>
          </a:p>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43</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44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7574581"/>
      </p:ext>
    </p:extLst>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45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677547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smtClean="0"/>
              <a:t>HSA </a:t>
            </a:r>
            <a:r>
              <a:rPr lang="en-US" b="1" dirty="0"/>
              <a:t>stays with taxpayers even if they change employers or leave the work force.</a:t>
            </a:r>
          </a:p>
        </p:txBody>
      </p:sp>
      <p:sp>
        <p:nvSpPr>
          <p:cNvPr id="4" name="Slide Number Placeholder 3"/>
          <p:cNvSpPr>
            <a:spLocks noGrp="1"/>
          </p:cNvSpPr>
          <p:nvPr>
            <p:ph type="sldNum" sz="quarter" idx="10"/>
          </p:nvPr>
        </p:nvSpPr>
        <p:spPr/>
        <p:txBody>
          <a:bodyPr/>
          <a:lstStyle/>
          <a:p>
            <a:fld id="{ACBA5771-2218-4852-902E-77BB0D4D2819}" type="slidenum">
              <a:rPr lang="en-US" smtClean="0"/>
              <a:pPr/>
              <a:t>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371370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BA5771-2218-4852-902E-77BB0D4D2819}" type="slidenum">
              <a:rPr lang="en-US" smtClean="0"/>
              <a:pPr/>
              <a:t>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804179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smtClean="0"/>
              <a:t>Exceptions to</a:t>
            </a:r>
            <a:r>
              <a:rPr lang="en-US" b="1" baseline="0" dirty="0" smtClean="0"/>
              <a:t> other health insurance. </a:t>
            </a:r>
            <a:r>
              <a:rPr lang="en-US" b="1" dirty="0" smtClean="0"/>
              <a:t>Other</a:t>
            </a:r>
            <a:r>
              <a:rPr lang="en-US" b="1" baseline="0" dirty="0" smtClean="0"/>
              <a:t> p</a:t>
            </a:r>
            <a:r>
              <a:rPr lang="en-US" b="1" dirty="0" smtClean="0"/>
              <a:t>ermissible</a:t>
            </a:r>
            <a:r>
              <a:rPr lang="en-US" b="1" baseline="0" dirty="0" smtClean="0"/>
              <a:t> health coverage on next slide</a:t>
            </a:r>
            <a:endParaRPr lang="en-US" b="1"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6</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752522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baseline="0" dirty="0"/>
              <a:t>Exceptions to other health coverage:</a:t>
            </a:r>
          </a:p>
          <a:p>
            <a:pPr lvl="1"/>
            <a:r>
              <a:rPr lang="en-US" b="1" baseline="0" dirty="0"/>
              <a:t>Workers comp</a:t>
            </a:r>
          </a:p>
          <a:p>
            <a:pPr lvl="1"/>
            <a:r>
              <a:rPr lang="en-US" b="1" baseline="0" dirty="0"/>
              <a:t>Coverage re tort or use of property liabilities</a:t>
            </a:r>
          </a:p>
          <a:p>
            <a:pPr lvl="1"/>
            <a:r>
              <a:rPr lang="en-US" b="1" baseline="0" dirty="0"/>
              <a:t>Specific disease / illness policies</a:t>
            </a:r>
          </a:p>
          <a:p>
            <a:pPr lvl="1"/>
            <a:r>
              <a:rPr lang="en-US" b="1" baseline="0" dirty="0"/>
              <a:t>Fixed per-period hospitalization coverage</a:t>
            </a:r>
          </a:p>
          <a:p>
            <a:pPr lvl="1"/>
            <a:r>
              <a:rPr lang="en-US" b="1" baseline="0" dirty="0"/>
              <a:t>Accident coverage</a:t>
            </a:r>
          </a:p>
          <a:p>
            <a:pPr lvl="1"/>
            <a:r>
              <a:rPr lang="en-US" b="1" baseline="0" dirty="0"/>
              <a:t>Disability</a:t>
            </a:r>
          </a:p>
          <a:p>
            <a:pPr lvl="1"/>
            <a:r>
              <a:rPr lang="en-US" b="1" baseline="0" dirty="0"/>
              <a:t>Dental or vision</a:t>
            </a:r>
          </a:p>
          <a:p>
            <a:pPr lvl="1"/>
            <a:r>
              <a:rPr lang="en-US" b="1" baseline="0" dirty="0"/>
              <a:t>Long-term care</a:t>
            </a:r>
          </a:p>
          <a:p>
            <a:pPr lvl="0"/>
            <a:r>
              <a:rPr lang="en-US" b="1" baseline="0" dirty="0"/>
              <a:t>Re prescriptions – see pub 969</a:t>
            </a:r>
            <a:endParaRPr lang="en-US" b="1"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7</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3985722"/>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8</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294953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9</a:t>
            </a:fld>
            <a:endParaRPr lang="en-GB"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2132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3" name="Subtitle 2"/>
          <p:cNvSpPr>
            <a:spLocks noGrp="1"/>
          </p:cNvSpPr>
          <p:nvPr>
            <p:ph type="subTitle" idx="1"/>
          </p:nvPr>
        </p:nvSpPr>
        <p:spPr>
          <a:xfrm>
            <a:off x="916505" y="3697341"/>
            <a:ext cx="6966441" cy="1112839"/>
          </a:xfrm>
          <a:prstGeom prst="rect">
            <a:avLst/>
          </a:prstGeom>
        </p:spPr>
        <p:txBody>
          <a:bodyPr anchor="ctr">
            <a:noAutofit/>
          </a:bodyPr>
          <a:lstStyle>
            <a:lvl1pPr marL="0" indent="0" algn="ctr">
              <a:spcBef>
                <a:spcPts val="0"/>
              </a:spcBef>
              <a:buNone/>
              <a:defRPr sz="3200">
                <a:solidFill>
                  <a:schemeClr val="bg1"/>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2"/>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0" name="Rectangle 9"/>
          <p:cNvSpPr/>
          <p:nvPr/>
        </p:nvSpPr>
        <p:spPr>
          <a:xfrm>
            <a:off x="3" y="5056021"/>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Title 5"/>
          <p:cNvSpPr>
            <a:spLocks noGrp="1"/>
          </p:cNvSpPr>
          <p:nvPr>
            <p:ph type="title"/>
          </p:nvPr>
        </p:nvSpPr>
        <p:spPr>
          <a:xfrm>
            <a:off x="914458"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1"/>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645633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smtClean="0"/>
              <a:t>NTTC Training – TY 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E57DFDC5-7241-4108-B500-04EC5A9C304D}" type="slidenum">
              <a:rPr lang="en-US" smtClean="0"/>
              <a:pPr/>
              <a:t>‹#›</a:t>
            </a:fld>
            <a:endParaRPr lang="en-US" dirty="0"/>
          </a:p>
        </p:txBody>
      </p:sp>
      <p:sp>
        <p:nvSpPr>
          <p:cNvPr id="4" name="Content Placeholder 3"/>
          <p:cNvSpPr>
            <a:spLocks noGrp="1"/>
          </p:cNvSpPr>
          <p:nvPr>
            <p:ph sz="quarter" idx="12"/>
          </p:nvPr>
        </p:nvSpPr>
        <p:spPr/>
        <p:txBody>
          <a:bodyPr/>
          <a:lstStyle>
            <a:lvl4pPr marL="1944639" indent="-227008">
              <a:defRPr/>
            </a:lvl4pPr>
            <a:lvl5pPr marL="2397065" indent="-227008">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929547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NTTC Training – TY 2018</a:t>
            </a:r>
            <a:endParaRPr lang="en-US" dirty="0"/>
          </a:p>
        </p:txBody>
      </p:sp>
      <p:sp>
        <p:nvSpPr>
          <p:cNvPr id="5" name="Slide Number Placeholder 4"/>
          <p:cNvSpPr>
            <a:spLocks noGrp="1"/>
          </p:cNvSpPr>
          <p:nvPr>
            <p:ph type="sldNum" sz="quarter" idx="12"/>
          </p:nvPr>
        </p:nvSpPr>
        <p:spPr/>
        <p:txBody>
          <a:bodyPr/>
          <a:lstStyle/>
          <a:p>
            <a:fld id="{E57DFDC5-7241-4108-B500-04EC5A9C304D}" type="slidenum">
              <a:rPr lang="en-US" smtClean="0"/>
              <a:pPr/>
              <a:t>‹#›</a:t>
            </a:fld>
            <a:endParaRPr lang="en-US" dirty="0"/>
          </a:p>
        </p:txBody>
      </p:sp>
      <p:sp>
        <p:nvSpPr>
          <p:cNvPr id="6" name="Text Placeholder 5"/>
          <p:cNvSpPr>
            <a:spLocks noGrp="1"/>
          </p:cNvSpPr>
          <p:nvPr>
            <p:ph type="body" sz="quarter" idx="15"/>
          </p:nvPr>
        </p:nvSpPr>
        <p:spPr>
          <a:xfrm>
            <a:off x="1282701"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4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256704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1" y="1535113"/>
            <a:ext cx="4663440" cy="639763"/>
          </a:xfrm>
          <a:prstGeom prst="rect">
            <a:avLst/>
          </a:prstGeom>
        </p:spPr>
        <p:txBody>
          <a:bodyPr anchor="b"/>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7" y="1535113"/>
            <a:ext cx="4663440" cy="639763"/>
          </a:xfrm>
          <a:prstGeom prst="rect">
            <a:avLst/>
          </a:prstGeom>
        </p:spPr>
        <p:txBody>
          <a:bodyPr anchor="b">
            <a:noAutofit/>
          </a:bodyPr>
          <a:lstStyle>
            <a:lvl1pPr marL="0" indent="0">
              <a:buNone/>
              <a:defRPr sz="28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NTTC Training – TY 2018</a:t>
            </a:r>
            <a:endParaRPr lang="en-US" dirty="0"/>
          </a:p>
        </p:txBody>
      </p:sp>
      <p:sp>
        <p:nvSpPr>
          <p:cNvPr id="9" name="Slide Number Placeholder 8"/>
          <p:cNvSpPr>
            <a:spLocks noGrp="1"/>
          </p:cNvSpPr>
          <p:nvPr>
            <p:ph type="sldNum" sz="quarter" idx="12"/>
          </p:nvPr>
        </p:nvSpPr>
        <p:spPr/>
        <p:txBody>
          <a:bodyPr/>
          <a:lstStyle/>
          <a:p>
            <a:fld id="{E57DFDC5-7241-4108-B500-04EC5A9C304D}" type="slidenum">
              <a:rPr lang="en-US" smtClean="0"/>
              <a:pPr/>
              <a:t>‹#›</a:t>
            </a:fld>
            <a:endParaRPr lang="en-US" dirty="0"/>
          </a:p>
        </p:txBody>
      </p:sp>
      <p:sp>
        <p:nvSpPr>
          <p:cNvPr id="10" name="Text Placeholder 9"/>
          <p:cNvSpPr>
            <a:spLocks noGrp="1"/>
          </p:cNvSpPr>
          <p:nvPr>
            <p:ph type="body" sz="quarter" idx="13"/>
          </p:nvPr>
        </p:nvSpPr>
        <p:spPr>
          <a:xfrm>
            <a:off x="1270001" y="2174878"/>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7" y="2174878"/>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12910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smtClean="0"/>
              <a:t>NTTC Training – TY 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fld id="{E57DFDC5-7241-4108-B500-04EC5A9C304D}" type="slidenum">
              <a:rPr lang="en-US" smtClean="0"/>
              <a:pPr/>
              <a:t>‹#›</a:t>
            </a:fld>
            <a:endParaRPr lang="en-US" dirty="0"/>
          </a:p>
        </p:txBody>
      </p:sp>
      <p:sp>
        <p:nvSpPr>
          <p:cNvPr id="4" name="Content Placeholder 3"/>
          <p:cNvSpPr>
            <a:spLocks noGrp="1"/>
          </p:cNvSpPr>
          <p:nvPr>
            <p:ph sz="quarter" idx="12"/>
          </p:nvPr>
        </p:nvSpPr>
        <p:spPr>
          <a:xfrm>
            <a:off x="1278833" y="1761435"/>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8" y="4108454"/>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9538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NTTC Training – TY 2018</a:t>
            </a:r>
            <a:endParaRPr lang="en-US" dirty="0"/>
          </a:p>
        </p:txBody>
      </p:sp>
      <p:sp>
        <p:nvSpPr>
          <p:cNvPr id="5" name="Slide Number Placeholder 4"/>
          <p:cNvSpPr>
            <a:spLocks noGrp="1"/>
          </p:cNvSpPr>
          <p:nvPr>
            <p:ph type="sldNum" sz="quarter" idx="12"/>
          </p:nvPr>
        </p:nvSpPr>
        <p:spPr/>
        <p:txBody>
          <a:bodyPr/>
          <a:lstStyle/>
          <a:p>
            <a:fld id="{E57DFDC5-7241-4108-B500-04EC5A9C304D}"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381570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5" pos="1067" userDrawn="1">
          <p15:clr>
            <a:srgbClr val="FBAE40"/>
          </p15:clr>
        </p15:guide>
        <p15:guide id="6" pos="9259" userDrawn="1">
          <p15:clr>
            <a:srgbClr val="FBAE40"/>
          </p15:clr>
        </p15:guide>
        <p15:guide id="7" pos="600" userDrawn="1">
          <p15:clr>
            <a:srgbClr val="FBAE40"/>
          </p15:clr>
        </p15:guide>
        <p15:guide id="8" pos="5208" userDrawn="1">
          <p15:clr>
            <a:srgbClr val="FBAE40"/>
          </p15:clr>
        </p15:guide>
        <p15:guide id="9" orient="horz" pos="828" userDrawn="1">
          <p15:clr>
            <a:srgbClr val="FBAE40"/>
          </p15:clr>
        </p15:guide>
        <p15:guide id="10" pos="800" userDrawn="1">
          <p15:clr>
            <a:srgbClr val="FBAE40"/>
          </p15:clr>
        </p15:guide>
        <p15:guide id="11" pos="6944"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NTTC Training – TY 2018</a:t>
            </a:r>
            <a:endParaRPr lang="en-US" dirty="0"/>
          </a:p>
        </p:txBody>
      </p:sp>
      <p:sp>
        <p:nvSpPr>
          <p:cNvPr id="4" name="Slide Number Placeholder 3"/>
          <p:cNvSpPr>
            <a:spLocks noGrp="1"/>
          </p:cNvSpPr>
          <p:nvPr>
            <p:ph type="sldNum" sz="quarter" idx="12"/>
          </p:nvPr>
        </p:nvSpPr>
        <p:spPr/>
        <p:txBody>
          <a:bodyPr/>
          <a:lstStyle/>
          <a:p>
            <a:fld id="{E57DFDC5-7241-4108-B500-04EC5A9C304D}" type="slidenum">
              <a:rPr lang="en-US" smtClean="0"/>
              <a:pPr/>
              <a:t>‹#›</a:t>
            </a:fld>
            <a:endParaRPr 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45930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NTTC Training – TY 2018</a:t>
            </a:r>
            <a:endParaRPr lang="en-US" dirty="0"/>
          </a:p>
        </p:txBody>
      </p:sp>
      <p:sp>
        <p:nvSpPr>
          <p:cNvPr id="4" name="Slide Number Placeholder 3"/>
          <p:cNvSpPr>
            <a:spLocks noGrp="1"/>
          </p:cNvSpPr>
          <p:nvPr>
            <p:ph type="sldNum" sz="quarter" idx="12"/>
          </p:nvPr>
        </p:nvSpPr>
        <p:spPr>
          <a:xfrm>
            <a:off x="1298942" y="6265304"/>
            <a:ext cx="518079" cy="365125"/>
          </a:xfrm>
        </p:spPr>
        <p:txBody>
          <a:bodyPr/>
          <a:lstStyle/>
          <a:p>
            <a:fld id="{E57DFDC5-7241-4108-B500-04EC5A9C304D}" type="slidenum">
              <a:rPr lang="en-US" smtClean="0"/>
              <a:pPr/>
              <a:t>‹#›</a:t>
            </a:fld>
            <a:endParaRPr 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7" name="Rectangle 6"/>
          <p:cNvSpPr/>
          <p:nvPr/>
        </p:nvSpPr>
        <p:spPr>
          <a:xfrm rot="16200000">
            <a:off x="-2828543"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solidFill>
                <a:schemeClr val="bg1"/>
              </a:solidFill>
              <a:latin typeface="+mj-lt"/>
            </a:endParaRPr>
          </a:p>
        </p:txBody>
      </p:sp>
      <p:sp>
        <p:nvSpPr>
          <p:cNvPr id="8" name="Title Placeholder 1"/>
          <p:cNvSpPr>
            <a:spLocks noGrp="1"/>
          </p:cNvSpPr>
          <p:nvPr>
            <p:ph type="title"/>
          </p:nvPr>
        </p:nvSpPr>
        <p:spPr>
          <a:xfrm rot="16200000">
            <a:off x="-2255519" y="2278381"/>
            <a:ext cx="5730240" cy="1143001"/>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51816" y="6132291"/>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40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9857186"/>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121917" tIns="60958" rIns="121917" bIns="60958"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9" y="6265304"/>
            <a:ext cx="3860800" cy="365125"/>
          </a:xfrm>
          <a:prstGeom prst="rect">
            <a:avLst/>
          </a:prstGeom>
        </p:spPr>
        <p:txBody>
          <a:bodyPr vert="horz" lIns="121917" tIns="60958" rIns="121917" bIns="60958" rtlCol="0" anchor="ctr"/>
          <a:lstStyle>
            <a:lvl1pPr algn="ctr">
              <a:defRPr sz="1200">
                <a:solidFill>
                  <a:schemeClr val="tx1">
                    <a:tint val="75000"/>
                  </a:schemeClr>
                </a:solidFill>
              </a:defRPr>
            </a:lvl1pPr>
          </a:lstStyle>
          <a:p>
            <a:r>
              <a:rPr lang="en-US" smtClean="0"/>
              <a:t>NTTC Training – TY 2018</a:t>
            </a:r>
            <a:endParaRPr lang="en-US" dirty="0"/>
          </a:p>
        </p:txBody>
      </p:sp>
      <p:sp>
        <p:nvSpPr>
          <p:cNvPr id="6" name="Slide Number Placeholder 5"/>
          <p:cNvSpPr>
            <a:spLocks noGrp="1"/>
          </p:cNvSpPr>
          <p:nvPr>
            <p:ph type="sldNum" sz="quarter" idx="4"/>
          </p:nvPr>
        </p:nvSpPr>
        <p:spPr>
          <a:xfrm>
            <a:off x="609603" y="6265304"/>
            <a:ext cx="936487" cy="365125"/>
          </a:xfrm>
          <a:prstGeom prst="rect">
            <a:avLst/>
          </a:prstGeom>
        </p:spPr>
        <p:txBody>
          <a:bodyPr vert="horz" lIns="121917" tIns="60958" rIns="121917" bIns="60958" rtlCol="0" anchor="ctr"/>
          <a:lstStyle>
            <a:lvl1pPr algn="r">
              <a:defRPr sz="1200">
                <a:solidFill>
                  <a:schemeClr val="tx1">
                    <a:tint val="75000"/>
                  </a:schemeClr>
                </a:solidFill>
              </a:defRPr>
            </a:lvl1pPr>
          </a:lstStyle>
          <a:p>
            <a:fld id="{E57DFDC5-7241-4108-B500-04EC5A9C304D}" type="slidenum">
              <a:rPr lang="en-US" smtClean="0"/>
              <a:pPr/>
              <a:t>‹#›</a:t>
            </a:fld>
            <a:endParaRPr lang="en-US" dirty="0"/>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90" y="6174257"/>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121917" tIns="60958" rIns="121917" bIns="60958"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121917" tIns="60958" rIns="121917" bIns="60958" rtlCol="0" anchor="ctr">
            <a:normAutofit/>
          </a:bodyPr>
          <a:lstStyle/>
          <a:p>
            <a:r>
              <a:rPr lang="en-US" smtClean="0"/>
              <a:t>Click to edit Master title style</a:t>
            </a:r>
            <a:endParaRPr lang="en-US" dirty="0"/>
          </a:p>
        </p:txBody>
      </p:sp>
      <p:sp>
        <p:nvSpPr>
          <p:cNvPr id="9" name="Rectangle 8"/>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7"/>
            <a:ext cx="3148613" cy="547219"/>
          </a:xfrm>
          <a:prstGeom prst="rect">
            <a:avLst/>
          </a:prstGeom>
        </p:spPr>
      </p:pic>
      <p:sp>
        <p:nvSpPr>
          <p:cNvPr id="12" name="Rectangle 11"/>
          <p:cNvSpPr/>
          <p:nvPr/>
        </p:nvSpPr>
        <p:spPr>
          <a:xfrm>
            <a:off x="410165" y="431029"/>
            <a:ext cx="315577"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a:p>
        </p:txBody>
      </p:sp>
      <p:sp>
        <p:nvSpPr>
          <p:cNvPr id="13" name="Rectangle 12"/>
          <p:cNvSpPr/>
          <p:nvPr/>
        </p:nvSpPr>
        <p:spPr>
          <a:xfrm>
            <a:off x="0" y="1182570"/>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808629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Lst>
  <p:transition>
    <p:fade/>
  </p:transition>
  <p:timing>
    <p:tnLst>
      <p:par>
        <p:cTn id="1" dur="indefinite" restart="never" nodeType="tmRoot"/>
      </p:par>
    </p:tnLst>
  </p:timing>
  <p:hf hdr="0" dt="0"/>
  <p:txStyles>
    <p:titleStyle>
      <a:lvl1pPr algn="l" defTabSz="457178" rtl="0" eaLnBrk="1" latinLnBrk="0" hangingPunct="1">
        <a:spcBef>
          <a:spcPct val="0"/>
        </a:spcBef>
        <a:buNone/>
        <a:defRPr sz="4000" b="1" kern="1200">
          <a:solidFill>
            <a:schemeClr val="bg1"/>
          </a:solidFill>
          <a:latin typeface="+mj-lt"/>
          <a:ea typeface="+mj-ea"/>
          <a:cs typeface="+mj-cs"/>
        </a:defRPr>
      </a:lvl1pPr>
    </p:titleStyle>
    <p:bodyStyle>
      <a:lvl1pPr marL="341305" indent="-341305" algn="l" defTabSz="457178"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377" indent="-338130" algn="l" defTabSz="457178"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15" indent="-285744" algn="l" defTabSz="457178"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7"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6"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3"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15:guide id="4" pos="1067" userDrawn="1">
          <p15:clr>
            <a:srgbClr val="F26B43"/>
          </p15:clr>
        </p15:guide>
        <p15:guide id="6" pos="683" userDrawn="1">
          <p15:clr>
            <a:srgbClr val="F26B43"/>
          </p15:clr>
        </p15:guide>
        <p15:guide id="9" pos="800" userDrawn="1">
          <p15:clr>
            <a:srgbClr val="F26B43"/>
          </p15:clr>
        </p15:guide>
        <p15:guide id="10" orient="horz" pos="1344" userDrawn="1">
          <p15:clr>
            <a:srgbClr val="F26B43"/>
          </p15:clr>
        </p15:guide>
        <p15:guide id="11" pos="512" userDrawn="1">
          <p15:clr>
            <a:srgbClr val="F26B43"/>
          </p15:clr>
        </p15:guide>
        <p15:guide id="12" orient="horz" pos="1056" userDrawn="1">
          <p15:clr>
            <a:srgbClr val="F26B43"/>
          </p15:clr>
        </p15:guide>
        <p15:guide id="13" orient="horz" pos="828" userDrawn="1">
          <p15:clr>
            <a:srgbClr val="F26B43"/>
          </p15:clr>
        </p15:guide>
        <p15:guide id="14" pos="6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Pub 4012 – Tab E</a:t>
            </a:r>
          </a:p>
          <a:p>
            <a:r>
              <a:rPr lang="en-US" smtClean="0"/>
              <a:t>Pubs 969 and 4942</a:t>
            </a:r>
          </a:p>
          <a:p>
            <a:r>
              <a:rPr lang="en-US" smtClean="0"/>
              <a:t>Form 8889 Instructions</a:t>
            </a:r>
            <a:endParaRPr lang="en-US" dirty="0"/>
          </a:p>
        </p:txBody>
      </p:sp>
      <p:sp>
        <p:nvSpPr>
          <p:cNvPr id="2" name="Title 1"/>
          <p:cNvSpPr>
            <a:spLocks noGrp="1"/>
          </p:cNvSpPr>
          <p:nvPr>
            <p:ph type="title"/>
          </p:nvPr>
        </p:nvSpPr>
        <p:spPr/>
        <p:txBody>
          <a:bodyPr/>
          <a:lstStyle/>
          <a:p>
            <a:r>
              <a:rPr lang="en-US" smtClean="0"/>
              <a:t>Health Savings Accounts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497861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10</a:t>
            </a:fld>
            <a:endParaRPr lang="en-US" dirty="0"/>
          </a:p>
        </p:txBody>
      </p:sp>
      <p:sp>
        <p:nvSpPr>
          <p:cNvPr id="3" name="Content Placeholder 2"/>
          <p:cNvSpPr>
            <a:spLocks noGrp="1"/>
          </p:cNvSpPr>
          <p:nvPr>
            <p:ph sz="quarter" idx="12"/>
          </p:nvPr>
        </p:nvSpPr>
        <p:spPr/>
        <p:txBody>
          <a:bodyPr>
            <a:normAutofit fontScale="92500" lnSpcReduction="10000"/>
          </a:bodyPr>
          <a:lstStyle/>
          <a:p>
            <a:r>
              <a:rPr lang="en-US" dirty="0" smtClean="0"/>
              <a:t>Contributions can be made by</a:t>
            </a:r>
          </a:p>
          <a:p>
            <a:pPr lvl="1"/>
            <a:r>
              <a:rPr lang="en-US" dirty="0" smtClean="0"/>
              <a:t>Eligible individual</a:t>
            </a:r>
          </a:p>
          <a:p>
            <a:pPr lvl="1"/>
            <a:r>
              <a:rPr lang="en-US" dirty="0" smtClean="0"/>
              <a:t>Employer</a:t>
            </a:r>
          </a:p>
          <a:p>
            <a:pPr lvl="1"/>
            <a:r>
              <a:rPr lang="en-US" dirty="0" smtClean="0"/>
              <a:t>Any other individual</a:t>
            </a:r>
          </a:p>
          <a:p>
            <a:pPr lvl="2"/>
            <a:r>
              <a:rPr lang="en-US" dirty="0" smtClean="0"/>
              <a:t>Treated as gift </a:t>
            </a:r>
          </a:p>
          <a:p>
            <a:pPr lvl="2"/>
            <a:r>
              <a:rPr lang="en-US" dirty="0"/>
              <a:t>D</a:t>
            </a:r>
            <a:r>
              <a:rPr lang="en-US" dirty="0" smtClean="0"/>
              <a:t>eductible </a:t>
            </a:r>
            <a:r>
              <a:rPr lang="en-US" dirty="0"/>
              <a:t>by the taxpayer</a:t>
            </a:r>
          </a:p>
          <a:p>
            <a:r>
              <a:rPr lang="en-US" dirty="0"/>
              <a:t>Contributions must be</a:t>
            </a:r>
            <a:r>
              <a:rPr lang="en-US" dirty="0" smtClean="0"/>
              <a:t> cash</a:t>
            </a:r>
          </a:p>
          <a:p>
            <a:pPr lvl="1"/>
            <a:r>
              <a:rPr lang="en-US" dirty="0"/>
              <a:t>N</a:t>
            </a:r>
            <a:r>
              <a:rPr lang="en-US" dirty="0" smtClean="0"/>
              <a:t>o stock or </a:t>
            </a:r>
            <a:r>
              <a:rPr lang="en-US" dirty="0"/>
              <a:t>property</a:t>
            </a:r>
          </a:p>
        </p:txBody>
      </p:sp>
      <p:sp>
        <p:nvSpPr>
          <p:cNvPr id="2" name="Title 1"/>
          <p:cNvSpPr>
            <a:spLocks noGrp="1"/>
          </p:cNvSpPr>
          <p:nvPr>
            <p:ph type="title"/>
          </p:nvPr>
        </p:nvSpPr>
        <p:spPr/>
        <p:txBody>
          <a:bodyPr/>
          <a:lstStyle/>
          <a:p>
            <a:r>
              <a:rPr lang="en-US" dirty="0"/>
              <a:t>Contributions to HSA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2336648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11</a:t>
            </a:fld>
            <a:endParaRPr lang="en-US" dirty="0"/>
          </a:p>
        </p:txBody>
      </p:sp>
      <p:sp>
        <p:nvSpPr>
          <p:cNvPr id="3" name="Content Placeholder 2"/>
          <p:cNvSpPr>
            <a:spLocks noGrp="1"/>
          </p:cNvSpPr>
          <p:nvPr>
            <p:ph sz="quarter" idx="12"/>
          </p:nvPr>
        </p:nvSpPr>
        <p:spPr/>
        <p:txBody>
          <a:bodyPr>
            <a:normAutofit/>
          </a:bodyPr>
          <a:lstStyle/>
          <a:p>
            <a:r>
              <a:rPr lang="en-US" dirty="0" smtClean="0"/>
              <a:t>Employer can set up HSA </a:t>
            </a:r>
            <a:r>
              <a:rPr lang="en-US" dirty="0"/>
              <a:t>for</a:t>
            </a:r>
            <a:r>
              <a:rPr lang="en-US" dirty="0" smtClean="0"/>
              <a:t> employee </a:t>
            </a:r>
            <a:r>
              <a:rPr lang="en-US" dirty="0"/>
              <a:t>with</a:t>
            </a:r>
            <a:r>
              <a:rPr lang="en-US" dirty="0" smtClean="0"/>
              <a:t> authorized </a:t>
            </a:r>
            <a:r>
              <a:rPr lang="en-US" dirty="0"/>
              <a:t>trustee</a:t>
            </a:r>
          </a:p>
          <a:p>
            <a:r>
              <a:rPr lang="en-US" dirty="0"/>
              <a:t>HSA must be set up before</a:t>
            </a:r>
            <a:r>
              <a:rPr lang="en-US" dirty="0" smtClean="0"/>
              <a:t> end of year</a:t>
            </a:r>
          </a:p>
          <a:p>
            <a:r>
              <a:rPr lang="en-US" dirty="0"/>
              <a:t>Taxpayer must have HDHP coverage during the year </a:t>
            </a:r>
            <a:endParaRPr lang="en-US" dirty="0" smtClean="0"/>
          </a:p>
          <a:p>
            <a:r>
              <a:rPr lang="en-US" dirty="0" smtClean="0"/>
              <a:t>Contribution not </a:t>
            </a:r>
            <a:r>
              <a:rPr lang="en-US" dirty="0"/>
              <a:t>taxable wages to employee</a:t>
            </a:r>
          </a:p>
        </p:txBody>
      </p:sp>
      <p:sp>
        <p:nvSpPr>
          <p:cNvPr id="2" name="Title 1"/>
          <p:cNvSpPr>
            <a:spLocks noGrp="1"/>
          </p:cNvSpPr>
          <p:nvPr>
            <p:ph type="title"/>
          </p:nvPr>
        </p:nvSpPr>
        <p:spPr/>
        <p:txBody>
          <a:bodyPr/>
          <a:lstStyle/>
          <a:p>
            <a:r>
              <a:rPr lang="en-US" dirty="0"/>
              <a:t>Employer </a:t>
            </a:r>
            <a:r>
              <a:rPr lang="en-US" dirty="0" smtClean="0"/>
              <a:t>HSA Contributions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627475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12</a:t>
            </a:fld>
            <a:endParaRPr lang="en-US" dirty="0"/>
          </a:p>
        </p:txBody>
      </p:sp>
      <p:sp>
        <p:nvSpPr>
          <p:cNvPr id="3" name="Content Placeholder 2"/>
          <p:cNvSpPr>
            <a:spLocks noGrp="1"/>
          </p:cNvSpPr>
          <p:nvPr>
            <p:ph sz="quarter" idx="12"/>
          </p:nvPr>
        </p:nvSpPr>
        <p:spPr/>
        <p:txBody>
          <a:bodyPr>
            <a:normAutofit/>
          </a:bodyPr>
          <a:lstStyle/>
          <a:p>
            <a:r>
              <a:rPr lang="en-US" dirty="0"/>
              <a:t>Qualified HSA contributions</a:t>
            </a:r>
            <a:r>
              <a:rPr lang="en-US" dirty="0" smtClean="0"/>
              <a:t> by individuals are deductible</a:t>
            </a:r>
          </a:p>
          <a:p>
            <a:r>
              <a:rPr lang="en-US" dirty="0"/>
              <a:t>No</a:t>
            </a:r>
            <a:r>
              <a:rPr lang="en-US" dirty="0" smtClean="0"/>
              <a:t> income or compensation requirement</a:t>
            </a:r>
          </a:p>
          <a:p>
            <a:pPr lvl="1"/>
            <a:r>
              <a:rPr lang="en-US" dirty="0" smtClean="0"/>
              <a:t>As for IRA</a:t>
            </a:r>
          </a:p>
          <a:p>
            <a:pPr lvl="1"/>
            <a:endParaRPr lang="en-US" dirty="0"/>
          </a:p>
        </p:txBody>
      </p:sp>
      <p:sp>
        <p:nvSpPr>
          <p:cNvPr id="2" name="Title 1"/>
          <p:cNvSpPr>
            <a:spLocks noGrp="1"/>
          </p:cNvSpPr>
          <p:nvPr>
            <p:ph type="title"/>
          </p:nvPr>
        </p:nvSpPr>
        <p:spPr/>
        <p:txBody>
          <a:bodyPr>
            <a:normAutofit/>
          </a:bodyPr>
          <a:lstStyle/>
          <a:p>
            <a:r>
              <a:rPr lang="en-US" dirty="0" smtClean="0"/>
              <a:t>Individual HSA Contribution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080463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13</a:t>
            </a:fld>
            <a:endParaRPr lang="en-US" dirty="0"/>
          </a:p>
        </p:txBody>
      </p:sp>
      <p:sp>
        <p:nvSpPr>
          <p:cNvPr id="3" name="Content Placeholder 2"/>
          <p:cNvSpPr>
            <a:spLocks noGrp="1"/>
          </p:cNvSpPr>
          <p:nvPr>
            <p:ph sz="quarter" idx="12"/>
          </p:nvPr>
        </p:nvSpPr>
        <p:spPr/>
        <p:txBody>
          <a:bodyPr vert="horz" lIns="91440" tIns="45720" rIns="91440" bIns="45720" rtlCol="0" anchor="t">
            <a:normAutofit/>
          </a:bodyPr>
          <a:lstStyle/>
          <a:p>
            <a:r>
              <a:rPr lang="en-US" dirty="0" smtClean="0"/>
              <a:t>Contribution limits depend on	</a:t>
            </a:r>
          </a:p>
          <a:p>
            <a:pPr lvl="1"/>
            <a:r>
              <a:rPr lang="en-US" dirty="0" smtClean="0"/>
              <a:t>Type of </a:t>
            </a:r>
            <a:r>
              <a:rPr lang="en-US" dirty="0"/>
              <a:t>HDHP coverage</a:t>
            </a:r>
            <a:r>
              <a:rPr lang="en-US" dirty="0" smtClean="0"/>
              <a:t> </a:t>
            </a:r>
          </a:p>
          <a:p>
            <a:pPr lvl="2"/>
            <a:r>
              <a:rPr lang="en-US" dirty="0" smtClean="0"/>
              <a:t>Self </a:t>
            </a:r>
            <a:r>
              <a:rPr lang="en-US" dirty="0"/>
              <a:t>or </a:t>
            </a:r>
            <a:r>
              <a:rPr lang="en-US" dirty="0" smtClean="0"/>
              <a:t>family</a:t>
            </a:r>
          </a:p>
          <a:p>
            <a:pPr lvl="1"/>
            <a:r>
              <a:rPr lang="en-US" dirty="0" smtClean="0"/>
              <a:t>Date taxpayer became eligible </a:t>
            </a:r>
            <a:r>
              <a:rPr lang="en-US" dirty="0"/>
              <a:t>individual</a:t>
            </a:r>
          </a:p>
          <a:p>
            <a:pPr lvl="1"/>
            <a:r>
              <a:rPr lang="en-US" dirty="0"/>
              <a:t>Date</a:t>
            </a:r>
            <a:r>
              <a:rPr lang="en-US" dirty="0" smtClean="0"/>
              <a:t> taxpayer </a:t>
            </a:r>
            <a:r>
              <a:rPr lang="en-US" dirty="0"/>
              <a:t>ceased being</a:t>
            </a:r>
            <a:r>
              <a:rPr lang="en-US" dirty="0" smtClean="0"/>
              <a:t> eligible </a:t>
            </a:r>
            <a:r>
              <a:rPr lang="en-US" dirty="0"/>
              <a:t>individual</a:t>
            </a:r>
            <a:endParaRPr lang="en-US" dirty="0" smtClean="0"/>
          </a:p>
          <a:p>
            <a:pPr marL="914082" lvl="1" indent="-340995"/>
            <a:r>
              <a:rPr lang="en-US" dirty="0" smtClean="0"/>
              <a:t>Taxpayer’s age</a:t>
            </a:r>
            <a:endParaRPr lang="en-US" dirty="0" smtClean="0">
              <a:cs typeface="Calibri"/>
            </a:endParaRPr>
          </a:p>
          <a:p>
            <a:pPr lvl="1"/>
            <a:endParaRPr lang="en-US" dirty="0"/>
          </a:p>
        </p:txBody>
      </p:sp>
      <p:sp>
        <p:nvSpPr>
          <p:cNvPr id="2" name="Title 1"/>
          <p:cNvSpPr>
            <a:spLocks noGrp="1"/>
          </p:cNvSpPr>
          <p:nvPr>
            <p:ph type="title"/>
          </p:nvPr>
        </p:nvSpPr>
        <p:spPr/>
        <p:txBody>
          <a:bodyPr/>
          <a:lstStyle/>
          <a:p>
            <a:r>
              <a:rPr lang="en-US" dirty="0" smtClean="0"/>
              <a:t>HSA Contribution Limit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717804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smtClean="0"/>
              <a:t>NTTC Training – TY 2018</a:t>
            </a:r>
            <a:endParaRPr lang="en-US" dirty="0"/>
          </a:p>
        </p:txBody>
      </p:sp>
      <p:sp>
        <p:nvSpPr>
          <p:cNvPr id="10" name="Slide Number Placeholder 9"/>
          <p:cNvSpPr>
            <a:spLocks noGrp="1"/>
          </p:cNvSpPr>
          <p:nvPr>
            <p:ph type="sldNum" sz="quarter" idx="11"/>
          </p:nvPr>
        </p:nvSpPr>
        <p:spPr/>
        <p:txBody>
          <a:bodyPr/>
          <a:lstStyle/>
          <a:p>
            <a:fld id="{974FADDD-0353-45F1-AB55-E763F675BE5A}" type="slidenum">
              <a:rPr lang="en-US" altLang="en-US" smtClean="0"/>
              <a:pPr/>
              <a:t>14</a:t>
            </a:fld>
            <a:endParaRPr lang="en-US" altLang="en-US" dirty="0"/>
          </a:p>
        </p:txBody>
      </p:sp>
      <p:sp>
        <p:nvSpPr>
          <p:cNvPr id="25603" name="Content Placeholder 2"/>
          <p:cNvSpPr>
            <a:spLocks noGrp="1"/>
          </p:cNvSpPr>
          <p:nvPr>
            <p:ph sz="quarter" idx="12"/>
          </p:nvPr>
        </p:nvSpPr>
        <p:spPr/>
        <p:txBody>
          <a:bodyPr/>
          <a:lstStyle/>
          <a:p>
            <a:r>
              <a:rPr lang="en-US" altLang="en-US" dirty="0" smtClean="0"/>
              <a:t>2018 HSA contribution limit</a:t>
            </a:r>
            <a:endParaRPr lang="en-US" dirty="0" smtClean="0"/>
          </a:p>
          <a:p>
            <a:pPr lvl="1"/>
            <a:r>
              <a:rPr lang="en-US" altLang="en-US" dirty="0" smtClean="0"/>
              <a:t>$3,450 for self-only HDHP</a:t>
            </a:r>
          </a:p>
          <a:p>
            <a:pPr lvl="1"/>
            <a:r>
              <a:rPr lang="en-US" altLang="en-US" dirty="0" smtClean="0"/>
              <a:t>$6,900 for family HDHP</a:t>
            </a:r>
          </a:p>
          <a:p>
            <a:pPr lvl="1"/>
            <a:r>
              <a:rPr lang="en-US" altLang="en-US" dirty="0" smtClean="0"/>
              <a:t>Additional $1,000 if age 55 or older</a:t>
            </a:r>
          </a:p>
          <a:p>
            <a:r>
              <a:rPr lang="en-US" altLang="en-US" dirty="0" smtClean="0"/>
              <a:t>Reduced by employer contributions</a:t>
            </a:r>
            <a:endParaRPr lang="en-US" altLang="en-US" dirty="0"/>
          </a:p>
        </p:txBody>
      </p:sp>
      <p:sp>
        <p:nvSpPr>
          <p:cNvPr id="2" name="Title 1"/>
          <p:cNvSpPr>
            <a:spLocks noGrp="1"/>
          </p:cNvSpPr>
          <p:nvPr>
            <p:ph type="title"/>
          </p:nvPr>
        </p:nvSpPr>
        <p:spPr/>
        <p:txBody>
          <a:bodyPr/>
          <a:lstStyle/>
          <a:p>
            <a:r>
              <a:rPr lang="en-US" dirty="0" smtClean="0"/>
              <a:t>HSA Contribution Limit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442746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15</a:t>
            </a:fld>
            <a:endParaRPr lang="en-US" dirty="0"/>
          </a:p>
        </p:txBody>
      </p:sp>
      <p:sp>
        <p:nvSpPr>
          <p:cNvPr id="3" name="Content Placeholder 2"/>
          <p:cNvSpPr>
            <a:spLocks noGrp="1"/>
          </p:cNvSpPr>
          <p:nvPr>
            <p:ph sz="quarter" idx="12"/>
          </p:nvPr>
        </p:nvSpPr>
        <p:spPr/>
        <p:txBody>
          <a:bodyPr/>
          <a:lstStyle/>
          <a:p>
            <a:r>
              <a:rPr lang="en-US" dirty="0" smtClean="0"/>
              <a:t>Carla is an eligible individual </a:t>
            </a:r>
          </a:p>
          <a:p>
            <a:pPr lvl="1"/>
            <a:r>
              <a:rPr lang="en-US" dirty="0" smtClean="0"/>
              <a:t>Had self-only HDHP coverage for entire year</a:t>
            </a:r>
          </a:p>
          <a:p>
            <a:pPr lvl="1"/>
            <a:r>
              <a:rPr lang="en-US" dirty="0" smtClean="0"/>
              <a:t>Had HSA for entire year</a:t>
            </a:r>
          </a:p>
          <a:p>
            <a:pPr lvl="1"/>
            <a:r>
              <a:rPr lang="en-US" dirty="0" smtClean="0"/>
              <a:t>Age 38</a:t>
            </a:r>
          </a:p>
          <a:p>
            <a:pPr>
              <a:buFont typeface="Wingdings" charset="2"/>
              <a:buChar char="Ø"/>
            </a:pPr>
            <a:r>
              <a:rPr lang="en-US" dirty="0" smtClean="0"/>
              <a:t>She can contribute and deduct up to $3,450</a:t>
            </a:r>
            <a:endParaRPr lang="en-US" dirty="0"/>
          </a:p>
        </p:txBody>
      </p:sp>
      <p:sp>
        <p:nvSpPr>
          <p:cNvPr id="2" name="Title 1"/>
          <p:cNvSpPr>
            <a:spLocks noGrp="1"/>
          </p:cNvSpPr>
          <p:nvPr>
            <p:ph type="title"/>
          </p:nvPr>
        </p:nvSpPr>
        <p:spPr/>
        <p:txBody>
          <a:bodyPr>
            <a:normAutofit/>
          </a:bodyPr>
          <a:lstStyle/>
          <a:p>
            <a:r>
              <a:rPr lang="en-US" dirty="0"/>
              <a:t>Example </a:t>
            </a:r>
            <a:r>
              <a:rPr lang="en-US" dirty="0" smtClean="0"/>
              <a:t>1: HSA </a:t>
            </a:r>
            <a:r>
              <a:rPr lang="en-US" dirty="0"/>
              <a:t>Deduction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091790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16</a:t>
            </a:fld>
            <a:endParaRPr lang="en-US" dirty="0"/>
          </a:p>
        </p:txBody>
      </p:sp>
      <p:sp>
        <p:nvSpPr>
          <p:cNvPr id="3" name="Content Placeholder 2"/>
          <p:cNvSpPr>
            <a:spLocks noGrp="1"/>
          </p:cNvSpPr>
          <p:nvPr>
            <p:ph sz="quarter" idx="12"/>
          </p:nvPr>
        </p:nvSpPr>
        <p:spPr/>
        <p:txBody>
          <a:bodyPr/>
          <a:lstStyle/>
          <a:p>
            <a:r>
              <a:rPr lang="en-US" dirty="0" smtClean="0"/>
              <a:t>Same as Example 1, add that:</a:t>
            </a:r>
          </a:p>
          <a:p>
            <a:r>
              <a:rPr lang="en-US" dirty="0" smtClean="0"/>
              <a:t>Carla’s employer contributes $900 to Carla’s HSA</a:t>
            </a:r>
          </a:p>
          <a:p>
            <a:pPr lvl="1"/>
            <a:r>
              <a:rPr lang="en-US" dirty="0" smtClean="0"/>
              <a:t>Reported on W-2 Box 12 code W </a:t>
            </a:r>
          </a:p>
          <a:p>
            <a:pPr>
              <a:buFont typeface="Wingdings" charset="2"/>
              <a:buChar char="Ø"/>
            </a:pPr>
            <a:r>
              <a:rPr lang="en-US" dirty="0" smtClean="0"/>
              <a:t>She can contribute and deduct up to $2,550 </a:t>
            </a:r>
          </a:p>
          <a:p>
            <a:pPr lvl="1">
              <a:buNone/>
            </a:pPr>
            <a:r>
              <a:rPr lang="en-US" dirty="0" smtClean="0"/>
              <a:t>($3,450 maximum contribution - $900 W-2 contribution)</a:t>
            </a:r>
            <a:endParaRPr lang="en-US" dirty="0"/>
          </a:p>
        </p:txBody>
      </p:sp>
      <p:sp>
        <p:nvSpPr>
          <p:cNvPr id="2" name="Title 1"/>
          <p:cNvSpPr>
            <a:spLocks noGrp="1"/>
          </p:cNvSpPr>
          <p:nvPr>
            <p:ph type="title"/>
          </p:nvPr>
        </p:nvSpPr>
        <p:spPr/>
        <p:txBody>
          <a:bodyPr/>
          <a:lstStyle/>
          <a:p>
            <a:r>
              <a:rPr lang="en-US" dirty="0"/>
              <a:t>Example </a:t>
            </a:r>
            <a:r>
              <a:rPr lang="en-US" dirty="0" smtClean="0"/>
              <a:t>2: </a:t>
            </a:r>
            <a:r>
              <a:rPr lang="en-US" dirty="0"/>
              <a:t>HSA Deduction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095044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17</a:t>
            </a:fld>
            <a:endParaRPr lang="en-US" dirty="0"/>
          </a:p>
        </p:txBody>
      </p:sp>
      <p:sp>
        <p:nvSpPr>
          <p:cNvPr id="5" name="Content Placeholder 4"/>
          <p:cNvSpPr>
            <a:spLocks noGrp="1"/>
          </p:cNvSpPr>
          <p:nvPr>
            <p:ph sz="quarter" idx="12"/>
          </p:nvPr>
        </p:nvSpPr>
        <p:spPr/>
        <p:txBody>
          <a:bodyPr/>
          <a:lstStyle/>
          <a:p>
            <a:r>
              <a:rPr lang="en-US" dirty="0" smtClean="0"/>
              <a:t>Monthly eligibility determined on first day of each month </a:t>
            </a:r>
          </a:p>
          <a:p>
            <a:r>
              <a:rPr lang="en-US" dirty="0" smtClean="0"/>
              <a:t>A taxpayer who is not HSA eligible the entire year</a:t>
            </a:r>
          </a:p>
          <a:p>
            <a:pPr lvl="1"/>
            <a:r>
              <a:rPr lang="en-US" dirty="0" smtClean="0"/>
              <a:t>Contribution limited to </a:t>
            </a:r>
            <a:r>
              <a:rPr lang="en-US" b="1" dirty="0" smtClean="0"/>
              <a:t>greater</a:t>
            </a:r>
            <a:r>
              <a:rPr lang="en-US" dirty="0" smtClean="0"/>
              <a:t> of</a:t>
            </a:r>
          </a:p>
          <a:p>
            <a:pPr lvl="2"/>
            <a:r>
              <a:rPr lang="en-US" dirty="0" smtClean="0"/>
              <a:t>Limitation chart and worksheet</a:t>
            </a:r>
          </a:p>
          <a:p>
            <a:pPr lvl="2"/>
            <a:r>
              <a:rPr lang="en-US" dirty="0" smtClean="0"/>
              <a:t>Maximum contribution based on first day of last month of tax year (last-month rule) </a:t>
            </a:r>
            <a:endParaRPr lang="en-US" dirty="0"/>
          </a:p>
        </p:txBody>
      </p:sp>
      <p:sp>
        <p:nvSpPr>
          <p:cNvPr id="2" name="Title 1"/>
          <p:cNvSpPr>
            <a:spLocks noGrp="1"/>
          </p:cNvSpPr>
          <p:nvPr>
            <p:ph type="title"/>
          </p:nvPr>
        </p:nvSpPr>
        <p:spPr/>
        <p:txBody>
          <a:bodyPr/>
          <a:lstStyle/>
          <a:p>
            <a:r>
              <a:rPr lang="en-US" smtClean="0"/>
              <a:t>Partial Year HSA Eligibility</a:t>
            </a:r>
            <a:endParaRPr lang="en-US" dirty="0"/>
          </a:p>
        </p:txBody>
      </p:sp>
      <p:sp>
        <p:nvSpPr>
          <p:cNvPr id="6" name="Rectangle 5"/>
          <p:cNvSpPr/>
          <p:nvPr/>
        </p:nvSpPr>
        <p:spPr>
          <a:xfrm>
            <a:off x="8758995" y="1271349"/>
            <a:ext cx="2549358"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t>Form 8889 Instructions</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8964058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 2018</a:t>
            </a:r>
            <a:endParaRPr lang="en-US" dirty="0"/>
          </a:p>
        </p:txBody>
      </p:sp>
      <p:sp>
        <p:nvSpPr>
          <p:cNvPr id="6" name="Slide Number Placeholder 5"/>
          <p:cNvSpPr>
            <a:spLocks noGrp="1"/>
          </p:cNvSpPr>
          <p:nvPr>
            <p:ph type="sldNum" sz="quarter" idx="11"/>
          </p:nvPr>
        </p:nvSpPr>
        <p:spPr/>
        <p:txBody>
          <a:bodyPr/>
          <a:lstStyle/>
          <a:p>
            <a:fld id="{E57DFDC5-7241-4108-B500-04EC5A9C304D}" type="slidenum">
              <a:rPr lang="en-US" smtClean="0"/>
              <a:pPr/>
              <a:t>18</a:t>
            </a:fld>
            <a:endParaRPr lang="en-US" dirty="0"/>
          </a:p>
        </p:txBody>
      </p:sp>
      <p:sp>
        <p:nvSpPr>
          <p:cNvPr id="3" name="Content Placeholder 2"/>
          <p:cNvSpPr>
            <a:spLocks noGrp="1"/>
          </p:cNvSpPr>
          <p:nvPr>
            <p:ph sz="quarter" idx="12"/>
          </p:nvPr>
        </p:nvSpPr>
        <p:spPr/>
        <p:txBody>
          <a:bodyPr/>
          <a:lstStyle/>
          <a:p>
            <a:r>
              <a:rPr lang="en-US" dirty="0" smtClean="0"/>
              <a:t>Eligible individual can make full year contribution if</a:t>
            </a:r>
          </a:p>
          <a:p>
            <a:pPr lvl="1"/>
            <a:r>
              <a:rPr lang="en-US" dirty="0" smtClean="0"/>
              <a:t>Eligible individual on first day of last month of tax year</a:t>
            </a:r>
          </a:p>
          <a:p>
            <a:pPr lvl="2"/>
            <a:r>
              <a:rPr lang="en-US" dirty="0" smtClean="0"/>
              <a:t>Generally December 1</a:t>
            </a:r>
          </a:p>
          <a:p>
            <a:pPr lvl="1"/>
            <a:r>
              <a:rPr lang="en-US" dirty="0" smtClean="0"/>
              <a:t>And remain eligible individual during 12 month testing period</a:t>
            </a:r>
          </a:p>
          <a:p>
            <a:pPr lvl="2"/>
            <a:r>
              <a:rPr lang="en-US" dirty="0" smtClean="0"/>
              <a:t>From December 1 of the current year through December 31 of the following year</a:t>
            </a:r>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HSA Contribution Last-Month Rule</a:t>
            </a:r>
            <a:br>
              <a:rPr lang="en-US" dirty="0" smtClean="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023888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19</a:t>
            </a:fld>
            <a:endParaRPr lang="en-US" dirty="0"/>
          </a:p>
        </p:txBody>
      </p:sp>
      <p:sp>
        <p:nvSpPr>
          <p:cNvPr id="3" name="Content Placeholder 2"/>
          <p:cNvSpPr>
            <a:spLocks noGrp="1"/>
          </p:cNvSpPr>
          <p:nvPr>
            <p:ph sz="quarter" idx="12"/>
          </p:nvPr>
        </p:nvSpPr>
        <p:spPr/>
        <p:txBody>
          <a:bodyPr vert="horz" lIns="91440" tIns="45720" rIns="91440" bIns="45720" rtlCol="0" anchor="t">
            <a:normAutofit/>
          </a:bodyPr>
          <a:lstStyle/>
          <a:p>
            <a:r>
              <a:rPr lang="en-US" dirty="0"/>
              <a:t>Maria, age 48:</a:t>
            </a:r>
          </a:p>
          <a:p>
            <a:pPr lvl="1" indent="-337820"/>
            <a:r>
              <a:rPr lang="en-US" dirty="0"/>
              <a:t>Eligible individual with self-only HDHP coverage from January through August </a:t>
            </a:r>
            <a:endParaRPr lang="en-US" dirty="0">
              <a:cs typeface="Calibri"/>
            </a:endParaRPr>
          </a:p>
          <a:p>
            <a:pPr lvl="1" indent="-337820"/>
            <a:r>
              <a:rPr lang="en-US" dirty="0"/>
              <a:t>Not an eligible individual </a:t>
            </a:r>
            <a:r>
              <a:rPr lang="en-US" dirty="0" smtClean="0"/>
              <a:t>from September through December</a:t>
            </a:r>
            <a:endParaRPr lang="en-US" dirty="0">
              <a:cs typeface="Calibri"/>
            </a:endParaRPr>
          </a:p>
          <a:p>
            <a:pPr>
              <a:buFont typeface="Wingdings" charset="2"/>
              <a:buChar char="Ø"/>
            </a:pPr>
            <a:r>
              <a:rPr lang="en-US" dirty="0"/>
              <a:t>Use the limitation chart and worksheet in Form 8889 Instructions to calculate her maximum contribution</a:t>
            </a:r>
          </a:p>
        </p:txBody>
      </p:sp>
      <p:sp>
        <p:nvSpPr>
          <p:cNvPr id="2" name="Title 1"/>
          <p:cNvSpPr>
            <a:spLocks noGrp="1"/>
          </p:cNvSpPr>
          <p:nvPr>
            <p:ph type="title"/>
          </p:nvPr>
        </p:nvSpPr>
        <p:spPr/>
        <p:txBody>
          <a:bodyPr/>
          <a:lstStyle/>
          <a:p>
            <a:r>
              <a:rPr lang="en-US" dirty="0"/>
              <a:t>Example </a:t>
            </a:r>
            <a:r>
              <a:rPr lang="en-US" dirty="0" smtClean="0"/>
              <a:t>3: </a:t>
            </a:r>
            <a:r>
              <a:rPr lang="en-US" dirty="0"/>
              <a:t>HSA Deduction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569436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2</a:t>
            </a:fld>
            <a:endParaRPr lang="en-US" dirty="0"/>
          </a:p>
        </p:txBody>
      </p:sp>
      <p:sp>
        <p:nvSpPr>
          <p:cNvPr id="5" name="Content Placeholder 4"/>
          <p:cNvSpPr>
            <a:spLocks noGrp="1"/>
          </p:cNvSpPr>
          <p:nvPr>
            <p:ph sz="quarter" idx="12"/>
          </p:nvPr>
        </p:nvSpPr>
        <p:spPr/>
        <p:txBody>
          <a:bodyPr/>
          <a:lstStyle/>
          <a:p>
            <a:r>
              <a:rPr lang="en-US" dirty="0" smtClean="0"/>
              <a:t>VITA/TCE Counselors must pass Health Savings Account (HSA) test to certify</a:t>
            </a:r>
          </a:p>
          <a:p>
            <a:r>
              <a:rPr lang="en-US" dirty="0" smtClean="0"/>
              <a:t>States may not conform</a:t>
            </a:r>
          </a:p>
          <a:p>
            <a:pPr lvl="1"/>
            <a:r>
              <a:rPr lang="en-US" dirty="0" smtClean="0"/>
              <a:t>Check state for scope</a:t>
            </a:r>
            <a:endParaRPr lang="en-US" dirty="0"/>
          </a:p>
        </p:txBody>
      </p:sp>
      <p:sp>
        <p:nvSpPr>
          <p:cNvPr id="2" name="Title 1"/>
          <p:cNvSpPr>
            <a:spLocks noGrp="1"/>
          </p:cNvSpPr>
          <p:nvPr>
            <p:ph type="title"/>
          </p:nvPr>
        </p:nvSpPr>
        <p:spPr/>
        <p:txBody>
          <a:bodyPr/>
          <a:lstStyle/>
          <a:p>
            <a:r>
              <a:rPr lang="en-US" dirty="0" smtClean="0"/>
              <a:t>IRS Certification</a:t>
            </a:r>
            <a:endParaRPr lang="en-US" dirty="0"/>
          </a:p>
        </p:txBody>
      </p:sp>
      <p:sp>
        <p:nvSpPr>
          <p:cNvPr id="10" name="Rectangle 9"/>
          <p:cNvSpPr/>
          <p:nvPr/>
        </p:nvSpPr>
        <p:spPr>
          <a:xfrm>
            <a:off x="9656144" y="1210510"/>
            <a:ext cx="2324100" cy="562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Pub 4942</a:t>
            </a:r>
          </a:p>
          <a:p>
            <a:pPr algn="ctr"/>
            <a:r>
              <a:rPr lang="en-US" b="1" dirty="0" smtClean="0"/>
              <a:t>2018 Course and Test</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800487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20</a:t>
            </a:fld>
            <a:endParaRPr lang="en-US" dirty="0"/>
          </a:p>
        </p:txBody>
      </p:sp>
      <p:sp>
        <p:nvSpPr>
          <p:cNvPr id="3" name="Content Placeholder 2"/>
          <p:cNvSpPr>
            <a:spLocks noGrp="1"/>
          </p:cNvSpPr>
          <p:nvPr>
            <p:ph sz="quarter" idx="12"/>
          </p:nvPr>
        </p:nvSpPr>
        <p:spPr/>
        <p:txBody>
          <a:bodyPr/>
          <a:lstStyle/>
          <a:p>
            <a:r>
              <a:rPr lang="en-US" dirty="0" smtClean="0"/>
              <a:t>Maria will enter $3,450 for</a:t>
            </a:r>
          </a:p>
          <a:p>
            <a:pPr>
              <a:buNone/>
            </a:pPr>
            <a:r>
              <a:rPr lang="en-US" dirty="0" smtClean="0"/>
              <a:t> Jan – Aug;  $0 for Sept – Dec</a:t>
            </a:r>
          </a:p>
          <a:p>
            <a:r>
              <a:rPr lang="en-US" dirty="0" smtClean="0"/>
              <a:t>Deduction limited to </a:t>
            </a:r>
            <a:r>
              <a:rPr lang="en-US" b="1" dirty="0" smtClean="0"/>
              <a:t>greater</a:t>
            </a:r>
          </a:p>
          <a:p>
            <a:pPr>
              <a:buNone/>
            </a:pPr>
            <a:r>
              <a:rPr lang="en-US" dirty="0" smtClean="0"/>
              <a:t> of $0 (Dec deduction) or $2,300 </a:t>
            </a:r>
          </a:p>
          <a:p>
            <a:pPr>
              <a:buNone/>
            </a:pPr>
            <a:r>
              <a:rPr lang="en-US" dirty="0" smtClean="0"/>
              <a:t>   ($27,600 [8 X $3450] ÷ 12)</a:t>
            </a:r>
            <a:endParaRPr lang="en-US" dirty="0"/>
          </a:p>
        </p:txBody>
      </p:sp>
      <p:sp>
        <p:nvSpPr>
          <p:cNvPr id="2" name="Title 1"/>
          <p:cNvSpPr>
            <a:spLocks noGrp="1"/>
          </p:cNvSpPr>
          <p:nvPr>
            <p:ph type="title"/>
          </p:nvPr>
        </p:nvSpPr>
        <p:spPr/>
        <p:txBody>
          <a:bodyPr/>
          <a:lstStyle/>
          <a:p>
            <a:r>
              <a:rPr lang="en-US" dirty="0"/>
              <a:t>Example </a:t>
            </a:r>
            <a:r>
              <a:rPr lang="en-US" dirty="0" smtClean="0"/>
              <a:t>3: </a:t>
            </a:r>
            <a:r>
              <a:rPr lang="en-US" dirty="0"/>
              <a:t>HSA </a:t>
            </a:r>
            <a:r>
              <a:rPr lang="en-US" dirty="0" smtClean="0"/>
              <a:t>Deduction, cont.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320589277"/>
              </p:ext>
            </p:extLst>
          </p:nvPr>
        </p:nvGraphicFramePr>
        <p:xfrm>
          <a:off x="6941127" y="1583294"/>
          <a:ext cx="3626428" cy="4135682"/>
        </p:xfrm>
        <a:graphic>
          <a:graphicData uri="http://schemas.openxmlformats.org/drawingml/2006/table">
            <a:tbl>
              <a:tblPr firstRow="1" firstCol="1" bandRow="1"/>
              <a:tblGrid>
                <a:gridCol w="2689293">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0"/>
                    </a:ext>
                  </a:extLst>
                </a:gridCol>
                <a:gridCol w="937135">
                  <a:extLst>
                    <a:ext uri="{9D8B030D-6E8A-4147-A177-3AD203B41FA5}">
                      <a16:colId xmlns:a16="http://schemas.microsoft.com/office/drawing/2014/main" xmlns:p="http://schemas.openxmlformats.org/presentationml/2006/main" xmlns:r="http://schemas.openxmlformats.org/officeDocument/2006/relationships" xmlns:a="http://schemas.openxmlformats.org/drawingml/2006/main" xmlns="" val="20001"/>
                    </a:ext>
                  </a:extLst>
                </a:gridCol>
              </a:tblGrid>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January</a:t>
                      </a:r>
                      <a:r>
                        <a:rPr lang="en-US" sz="1200" u="dash" spc="-35"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0"/>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February</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1"/>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March</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2"/>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April</a:t>
                      </a:r>
                      <a:r>
                        <a:rPr lang="en-US" sz="1200" u="dash" spc="10"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3"/>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May</a:t>
                      </a:r>
                      <a:r>
                        <a:rPr lang="en-US" sz="1200" u="dash" spc="10"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4"/>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June</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5"/>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July</a:t>
                      </a:r>
                      <a:r>
                        <a:rPr lang="en-US" sz="1200" u="dash" spc="10"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6"/>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August</a:t>
                      </a:r>
                      <a:r>
                        <a:rPr lang="en-US" sz="1200" u="dash" spc="-35"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a:ea typeface="Calibri" panose="020F0502020204030204" pitchFamily="34" charset="0"/>
                        </a:rPr>
                        <a:t>3,450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7"/>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September</a:t>
                      </a:r>
                      <a:r>
                        <a:rPr lang="en-US" sz="1200" u="dash" spc="95"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r" eaLnBrk="0" hangingPunct="0">
                        <a:buNone/>
                      </a:pPr>
                      <a:r>
                        <a:rPr lang="en-US" sz="1200" dirty="0">
                          <a:solidFill>
                            <a:srgbClr val="231F20"/>
                          </a:solidFill>
                          <a:effectLst/>
                          <a:latin typeface="Arial"/>
                        </a:rPr>
                        <a:t>0</a:t>
                      </a:r>
                      <a:endParaRPr lang="en-US"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8"/>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October</a:t>
                      </a:r>
                      <a:r>
                        <a:rPr lang="en-US" sz="1200" u="dash" spc="-80"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09"/>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November</a:t>
                      </a:r>
                      <a:r>
                        <a:rPr lang="en-US" sz="1200" u="dash" spc="-80"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10"/>
                  </a:ext>
                </a:extLst>
              </a:tr>
              <a:tr h="278810">
                <a:tc>
                  <a:txBody>
                    <a:bodyPr/>
                    <a:lstStyle/>
                    <a:p>
                      <a:pPr marL="0" marR="0"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December</a:t>
                      </a:r>
                      <a:r>
                        <a:rPr lang="en-US" sz="1200" u="dash" spc="-80"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dirty="0">
                          <a:solidFill>
                            <a:srgbClr val="231F20"/>
                          </a:solidFill>
                          <a:effectLst/>
                          <a:latin typeface="Arial" panose="020B0604020202020204" pitchFamily="34" charset="0"/>
                          <a:ea typeface="Calibri" panose="020F0502020204030204" pitchFamily="34" charset="0"/>
                        </a:rPr>
                        <a:t>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11"/>
                  </a:ext>
                </a:extLst>
              </a:tr>
              <a:tr h="278810">
                <a:tc>
                  <a:txBody>
                    <a:bodyPr/>
                    <a:lstStyle/>
                    <a:p>
                      <a:pPr marL="0" marR="0" eaLnBrk="0" hangingPunct="0">
                        <a:spcBef>
                          <a:spcPts val="0"/>
                        </a:spcBef>
                        <a:spcAft>
                          <a:spcPts val="0"/>
                        </a:spcAft>
                      </a:pPr>
                      <a:r>
                        <a:rPr lang="en-US" sz="1200" b="1" dirty="0">
                          <a:solidFill>
                            <a:srgbClr val="231F20"/>
                          </a:solidFill>
                          <a:effectLst/>
                          <a:latin typeface="Arial" panose="020B0604020202020204" pitchFamily="34" charset="0"/>
                          <a:ea typeface="Calibri" panose="020F0502020204030204" pitchFamily="34" charset="0"/>
                        </a:rPr>
                        <a:t>Total</a:t>
                      </a:r>
                      <a:r>
                        <a:rPr lang="en-US" sz="1200" b="1" spc="85" dirty="0">
                          <a:solidFill>
                            <a:srgbClr val="231F20"/>
                          </a:solidFill>
                          <a:effectLst/>
                          <a:latin typeface="Arial" panose="020B0604020202020204" pitchFamily="34" charset="0"/>
                          <a:ea typeface="Calibri" panose="020F0502020204030204" pitchFamily="34" charset="0"/>
                        </a:rPr>
                        <a:t> </a:t>
                      </a:r>
                      <a:r>
                        <a:rPr lang="en-US" sz="1200" b="1" dirty="0">
                          <a:solidFill>
                            <a:srgbClr val="231F20"/>
                          </a:solidFill>
                          <a:effectLst/>
                          <a:latin typeface="Arial" panose="020B0604020202020204" pitchFamily="34" charset="0"/>
                          <a:ea typeface="Calibri" panose="020F0502020204030204" pitchFamily="34" charset="0"/>
                        </a:rPr>
                        <a:t>for</a:t>
                      </a:r>
                      <a:r>
                        <a:rPr lang="en-US" sz="1200" b="1" spc="85" dirty="0">
                          <a:solidFill>
                            <a:srgbClr val="231F20"/>
                          </a:solidFill>
                          <a:effectLst/>
                          <a:latin typeface="Arial" panose="020B0604020202020204" pitchFamily="34" charset="0"/>
                          <a:ea typeface="Calibri" panose="020F0502020204030204" pitchFamily="34" charset="0"/>
                        </a:rPr>
                        <a:t> </a:t>
                      </a:r>
                      <a:r>
                        <a:rPr lang="en-US" sz="1200" b="1" dirty="0">
                          <a:solidFill>
                            <a:srgbClr val="231F20"/>
                          </a:solidFill>
                          <a:effectLst/>
                          <a:latin typeface="Arial" panose="020B0604020202020204" pitchFamily="34" charset="0"/>
                          <a:ea typeface="Calibri" panose="020F0502020204030204" pitchFamily="34" charset="0"/>
                        </a:rPr>
                        <a:t>all</a:t>
                      </a:r>
                      <a:r>
                        <a:rPr lang="en-US" sz="1200" b="1" spc="85" dirty="0">
                          <a:solidFill>
                            <a:srgbClr val="231F20"/>
                          </a:solidFill>
                          <a:effectLst/>
                          <a:latin typeface="Arial" panose="020B0604020202020204" pitchFamily="34" charset="0"/>
                          <a:ea typeface="Calibri" panose="020F0502020204030204" pitchFamily="34" charset="0"/>
                        </a:rPr>
                        <a:t> </a:t>
                      </a:r>
                      <a:r>
                        <a:rPr lang="en-US" sz="1200" b="1" dirty="0">
                          <a:solidFill>
                            <a:srgbClr val="231F20"/>
                          </a:solidFill>
                          <a:effectLst/>
                          <a:latin typeface="Arial" panose="020B0604020202020204" pitchFamily="34" charset="0"/>
                          <a:ea typeface="Calibri" panose="020F0502020204030204" pitchFamily="34" charset="0"/>
                        </a:rPr>
                        <a:t>months</a:t>
                      </a:r>
                      <a:r>
                        <a:rPr lang="en-US" sz="1200" b="1" u="dash" spc="5"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b="1" dirty="0">
                          <a:solidFill>
                            <a:srgbClr val="231F20"/>
                          </a:solidFill>
                          <a:effectLst/>
                          <a:latin typeface="Arial"/>
                          <a:ea typeface="Calibri" panose="020F0502020204030204" pitchFamily="34" charset="0"/>
                        </a:rPr>
                        <a:t>27,600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12"/>
                  </a:ext>
                </a:extLst>
              </a:tr>
              <a:tr h="511152">
                <a:tc>
                  <a:txBody>
                    <a:bodyPr/>
                    <a:lstStyle/>
                    <a:p>
                      <a:pPr marL="0" marR="0" eaLnBrk="0" hangingPunct="0">
                        <a:spcBef>
                          <a:spcPts val="0"/>
                        </a:spcBef>
                        <a:spcAft>
                          <a:spcPts val="0"/>
                        </a:spcAft>
                      </a:pPr>
                      <a:r>
                        <a:rPr lang="en-US" sz="1200" b="1" dirty="0">
                          <a:solidFill>
                            <a:srgbClr val="231F20"/>
                          </a:solidFill>
                          <a:effectLst/>
                          <a:latin typeface="Arial" panose="020B0604020202020204" pitchFamily="34" charset="0"/>
                          <a:ea typeface="Calibri" panose="020F0502020204030204" pitchFamily="34" charset="0"/>
                        </a:rPr>
                        <a:t>Limitation.</a:t>
                      </a:r>
                      <a:r>
                        <a:rPr lang="en-US" sz="1200" b="1" spc="-50" dirty="0">
                          <a:solidFill>
                            <a:srgbClr val="231F20"/>
                          </a:solidFill>
                          <a:effectLst/>
                          <a:latin typeface="Arial" panose="020B0604020202020204" pitchFamily="34" charset="0"/>
                          <a:ea typeface="Calibri" panose="020F0502020204030204" pitchFamily="34" charset="0"/>
                        </a:rPr>
                        <a:t> </a:t>
                      </a:r>
                      <a:r>
                        <a:rPr lang="en-US" sz="1000" dirty="0">
                          <a:solidFill>
                            <a:srgbClr val="231F20"/>
                          </a:solidFill>
                          <a:effectLst/>
                          <a:latin typeface="Arial" panose="020B0604020202020204" pitchFamily="34" charset="0"/>
                          <a:ea typeface="Calibri" panose="020F0502020204030204" pitchFamily="34" charset="0"/>
                        </a:rPr>
                        <a:t>Divide</a:t>
                      </a:r>
                      <a:r>
                        <a:rPr lang="en-US" sz="1000" spc="-45" dirty="0">
                          <a:solidFill>
                            <a:srgbClr val="231F20"/>
                          </a:solidFill>
                          <a:effectLst/>
                          <a:latin typeface="Arial" panose="020B0604020202020204" pitchFamily="34" charset="0"/>
                          <a:ea typeface="Calibri" panose="020F0502020204030204" pitchFamily="34" charset="0"/>
                        </a:rPr>
                        <a:t> </a:t>
                      </a:r>
                      <a:r>
                        <a:rPr lang="en-US" sz="1000" dirty="0">
                          <a:solidFill>
                            <a:srgbClr val="231F20"/>
                          </a:solidFill>
                          <a:effectLst/>
                          <a:latin typeface="Arial" panose="020B0604020202020204" pitchFamily="34" charset="0"/>
                          <a:ea typeface="Calibri" panose="020F0502020204030204" pitchFamily="34" charset="0"/>
                        </a:rPr>
                        <a:t>the</a:t>
                      </a:r>
                      <a:r>
                        <a:rPr lang="en-US" sz="1000" spc="-50" dirty="0">
                          <a:solidFill>
                            <a:srgbClr val="231F20"/>
                          </a:solidFill>
                          <a:effectLst/>
                          <a:latin typeface="Arial" panose="020B0604020202020204" pitchFamily="34" charset="0"/>
                          <a:ea typeface="Calibri" panose="020F0502020204030204" pitchFamily="34" charset="0"/>
                        </a:rPr>
                        <a:t> </a:t>
                      </a:r>
                      <a:r>
                        <a:rPr lang="en-US" sz="1000" dirty="0">
                          <a:solidFill>
                            <a:srgbClr val="231F20"/>
                          </a:solidFill>
                          <a:effectLst/>
                          <a:latin typeface="Arial" panose="020B0604020202020204" pitchFamily="34" charset="0"/>
                          <a:ea typeface="Calibri" panose="020F0502020204030204" pitchFamily="34" charset="0"/>
                        </a:rPr>
                        <a:t>total</a:t>
                      </a:r>
                      <a:r>
                        <a:rPr lang="en-US" sz="1000" spc="-45" dirty="0">
                          <a:solidFill>
                            <a:srgbClr val="231F20"/>
                          </a:solidFill>
                          <a:effectLst/>
                          <a:latin typeface="Arial" panose="020B0604020202020204" pitchFamily="34" charset="0"/>
                          <a:ea typeface="Calibri" panose="020F0502020204030204" pitchFamily="34" charset="0"/>
                        </a:rPr>
                        <a:t> </a:t>
                      </a:r>
                      <a:r>
                        <a:rPr lang="en-US" sz="1000" dirty="0">
                          <a:solidFill>
                            <a:srgbClr val="231F20"/>
                          </a:solidFill>
                          <a:effectLst/>
                          <a:latin typeface="Arial" panose="020B0604020202020204" pitchFamily="34" charset="0"/>
                          <a:ea typeface="Calibri" panose="020F0502020204030204" pitchFamily="34" charset="0"/>
                        </a:rPr>
                        <a:t>by</a:t>
                      </a:r>
                      <a:r>
                        <a:rPr lang="en-US" sz="1000" spc="-50" dirty="0">
                          <a:solidFill>
                            <a:srgbClr val="231F20"/>
                          </a:solidFill>
                          <a:effectLst/>
                          <a:latin typeface="Arial" panose="020B0604020202020204" pitchFamily="34" charset="0"/>
                          <a:ea typeface="Calibri" panose="020F0502020204030204" pitchFamily="34" charset="0"/>
                        </a:rPr>
                        <a:t> </a:t>
                      </a:r>
                      <a:r>
                        <a:rPr lang="en-US" sz="1000" dirty="0">
                          <a:solidFill>
                            <a:srgbClr val="231F20"/>
                          </a:solidFill>
                          <a:effectLst/>
                          <a:latin typeface="Arial" panose="020B0604020202020204" pitchFamily="34" charset="0"/>
                          <a:ea typeface="Calibri" panose="020F0502020204030204" pitchFamily="34" charset="0"/>
                        </a:rPr>
                        <a:t>12</a:t>
                      </a:r>
                      <a:r>
                        <a:rPr lang="en-US" sz="1000" u="dash" dirty="0">
                          <a:solidFill>
                            <a:srgbClr val="231F20"/>
                          </a:solidFill>
                          <a:effectLst/>
                          <a:latin typeface="Arial" panose="020B060402020202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eaLnBrk="0" hangingPunct="0">
                        <a:spcBef>
                          <a:spcPts val="0"/>
                        </a:spcBef>
                        <a:spcAft>
                          <a:spcPts val="0"/>
                        </a:spcAft>
                      </a:pPr>
                      <a:r>
                        <a:rPr lang="en-US" sz="1200" b="1" dirty="0">
                          <a:solidFill>
                            <a:srgbClr val="231F20"/>
                          </a:solidFill>
                          <a:effectLst/>
                          <a:latin typeface="Arial"/>
                          <a:ea typeface="Calibri" panose="020F0502020204030204" pitchFamily="34" charset="0"/>
                        </a:rPr>
                        <a:t>2,300</a:t>
                      </a:r>
                      <a:endParaRPr lang="en-US" sz="12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p="http://schemas.openxmlformats.org/presentationml/2006/main" xmlns:r="http://schemas.openxmlformats.org/officeDocument/2006/relationships" xmlns:a="http://schemas.openxmlformats.org/drawingml/2006/main" xmlns="" val="10013"/>
                  </a:ext>
                </a:extLst>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244944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21</a:t>
            </a:fld>
            <a:endParaRPr lang="en-US" dirty="0"/>
          </a:p>
        </p:txBody>
      </p:sp>
      <p:sp>
        <p:nvSpPr>
          <p:cNvPr id="3" name="Content Placeholder 2"/>
          <p:cNvSpPr>
            <a:spLocks noGrp="1"/>
          </p:cNvSpPr>
          <p:nvPr>
            <p:ph sz="quarter" idx="12"/>
          </p:nvPr>
        </p:nvSpPr>
        <p:spPr/>
        <p:txBody>
          <a:bodyPr>
            <a:normAutofit fontScale="92500"/>
          </a:bodyPr>
          <a:lstStyle/>
          <a:p>
            <a:pPr>
              <a:buNone/>
            </a:pPr>
            <a:r>
              <a:rPr lang="en-US" dirty="0" smtClean="0"/>
              <a:t>On December 1, 2018:</a:t>
            </a:r>
          </a:p>
          <a:p>
            <a:r>
              <a:rPr lang="en-US" dirty="0" smtClean="0"/>
              <a:t>Chris, age 53, is eligible individual for HSA</a:t>
            </a:r>
          </a:p>
          <a:p>
            <a:pPr lvl="1"/>
            <a:r>
              <a:rPr lang="en-US" dirty="0" smtClean="0"/>
              <a:t>Started family HDHP coverage</a:t>
            </a:r>
          </a:p>
          <a:p>
            <a:pPr lvl="1"/>
            <a:r>
              <a:rPr lang="en-US" dirty="0" smtClean="0"/>
              <a:t>Expects to meet the testing period requirement by remaining eligible through December 31 of the following tax year</a:t>
            </a:r>
          </a:p>
          <a:p>
            <a:pPr>
              <a:buFont typeface="Wingdings" charset="2"/>
              <a:buChar char="Ø"/>
            </a:pPr>
            <a:r>
              <a:rPr lang="en-US" dirty="0" smtClean="0"/>
              <a:t>Under the last-month rule, he can contribute up to $6,900, the maximum family contribution limit for 2018 </a:t>
            </a:r>
            <a:endParaRPr lang="en-US" dirty="0"/>
          </a:p>
        </p:txBody>
      </p:sp>
      <p:sp>
        <p:nvSpPr>
          <p:cNvPr id="2" name="Title 1"/>
          <p:cNvSpPr>
            <a:spLocks noGrp="1"/>
          </p:cNvSpPr>
          <p:nvPr>
            <p:ph type="title"/>
          </p:nvPr>
        </p:nvSpPr>
        <p:spPr/>
        <p:txBody>
          <a:bodyPr/>
          <a:lstStyle/>
          <a:p>
            <a:r>
              <a:rPr lang="en-US" dirty="0"/>
              <a:t>Example </a:t>
            </a:r>
            <a:r>
              <a:rPr lang="en-US" dirty="0" smtClean="0"/>
              <a:t>4: </a:t>
            </a:r>
            <a:r>
              <a:rPr lang="en-US" dirty="0"/>
              <a:t>Last-Month Rule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903014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22</a:t>
            </a:fld>
            <a:endParaRPr lang="en-US" dirty="0"/>
          </a:p>
        </p:txBody>
      </p:sp>
      <p:sp>
        <p:nvSpPr>
          <p:cNvPr id="5" name="Content Placeholder 4"/>
          <p:cNvSpPr>
            <a:spLocks noGrp="1"/>
          </p:cNvSpPr>
          <p:nvPr>
            <p:ph sz="quarter" idx="12"/>
          </p:nvPr>
        </p:nvSpPr>
        <p:spPr/>
        <p:txBody>
          <a:bodyPr>
            <a:normAutofit fontScale="85000" lnSpcReduction="20000"/>
          </a:bodyPr>
          <a:lstStyle/>
          <a:p>
            <a:pPr>
              <a:buNone/>
            </a:pPr>
            <a:r>
              <a:rPr lang="en-US" dirty="0" smtClean="0"/>
              <a:t>Testing period not met:</a:t>
            </a:r>
          </a:p>
          <a:p>
            <a:r>
              <a:rPr lang="en-US" dirty="0" smtClean="0"/>
              <a:t>Assume Chris from Example 4 is not an eligible individual starting June 2019</a:t>
            </a:r>
          </a:p>
          <a:p>
            <a:r>
              <a:rPr lang="en-US" dirty="0" smtClean="0"/>
              <a:t>He must recalculate his 2018 allowable contribution and include the excess contribution in his 2019 income (subject to additional 10% tax) </a:t>
            </a:r>
          </a:p>
          <a:p>
            <a:pPr lvl="1"/>
            <a:r>
              <a:rPr lang="en-US" dirty="0" smtClean="0"/>
              <a:t>He’s entitled to 1/12 of $6,900 or $575 (Dec 2018)</a:t>
            </a:r>
          </a:p>
          <a:p>
            <a:pPr lvl="1"/>
            <a:r>
              <a:rPr lang="en-US" dirty="0" smtClean="0"/>
              <a:t>$6,325 taxable income in 2019 ($6,900 - $575)</a:t>
            </a:r>
          </a:p>
          <a:p>
            <a:pPr>
              <a:buFont typeface="Wingdings" panose="05000000000000000000" pitchFamily="2" charset="2"/>
              <a:buChar char="Ø"/>
            </a:pPr>
            <a:r>
              <a:rPr lang="en-US" dirty="0" smtClean="0"/>
              <a:t>Note that Chris’ 2019 return is out of scope</a:t>
            </a:r>
            <a:endParaRPr lang="en-US" dirty="0"/>
          </a:p>
        </p:txBody>
      </p:sp>
      <p:sp>
        <p:nvSpPr>
          <p:cNvPr id="2" name="Title 1"/>
          <p:cNvSpPr>
            <a:spLocks noGrp="1"/>
          </p:cNvSpPr>
          <p:nvPr>
            <p:ph type="title"/>
          </p:nvPr>
        </p:nvSpPr>
        <p:spPr/>
        <p:txBody>
          <a:bodyPr>
            <a:normAutofit/>
          </a:bodyPr>
          <a:lstStyle/>
          <a:p>
            <a:r>
              <a:rPr lang="en-US" dirty="0"/>
              <a:t>Example </a:t>
            </a:r>
            <a:r>
              <a:rPr lang="en-US" dirty="0" smtClean="0"/>
              <a:t>5: Testing </a:t>
            </a:r>
            <a:r>
              <a:rPr lang="en-US" dirty="0"/>
              <a:t>Period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70629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 2018</a:t>
            </a:r>
            <a:endParaRPr lang="en-US" dirty="0"/>
          </a:p>
        </p:txBody>
      </p:sp>
      <p:sp>
        <p:nvSpPr>
          <p:cNvPr id="6" name="Slide Number Placeholder 5"/>
          <p:cNvSpPr>
            <a:spLocks noGrp="1"/>
          </p:cNvSpPr>
          <p:nvPr>
            <p:ph type="sldNum" sz="quarter" idx="11"/>
          </p:nvPr>
        </p:nvSpPr>
        <p:spPr/>
        <p:txBody>
          <a:bodyPr/>
          <a:lstStyle/>
          <a:p>
            <a:fld id="{E57DFDC5-7241-4108-B500-04EC5A9C304D}" type="slidenum">
              <a:rPr lang="en-US" smtClean="0"/>
              <a:pPr/>
              <a:t>23</a:t>
            </a:fld>
            <a:endParaRPr lang="en-US" dirty="0"/>
          </a:p>
        </p:txBody>
      </p:sp>
      <p:sp>
        <p:nvSpPr>
          <p:cNvPr id="3" name="Content Placeholder 2"/>
          <p:cNvSpPr>
            <a:spLocks noGrp="1"/>
          </p:cNvSpPr>
          <p:nvPr>
            <p:ph sz="quarter" idx="12"/>
          </p:nvPr>
        </p:nvSpPr>
        <p:spPr/>
        <p:txBody>
          <a:bodyPr>
            <a:normAutofit lnSpcReduction="10000"/>
          </a:bodyPr>
          <a:lstStyle/>
          <a:p>
            <a:r>
              <a:rPr lang="en-US" dirty="0" smtClean="0"/>
              <a:t>When both spouses are HSA eligible and</a:t>
            </a:r>
          </a:p>
          <a:p>
            <a:r>
              <a:rPr lang="en-US" dirty="0" smtClean="0"/>
              <a:t>Each has </a:t>
            </a:r>
            <a:r>
              <a:rPr lang="en-US" b="1" dirty="0" smtClean="0"/>
              <a:t>self-only </a:t>
            </a:r>
            <a:r>
              <a:rPr lang="en-US" dirty="0" smtClean="0"/>
              <a:t>HDHP</a:t>
            </a:r>
            <a:r>
              <a:rPr lang="en-US" b="1" dirty="0" smtClean="0"/>
              <a:t> </a:t>
            </a:r>
            <a:r>
              <a:rPr lang="en-US" dirty="0" smtClean="0"/>
              <a:t>coverage</a:t>
            </a:r>
          </a:p>
          <a:p>
            <a:pPr lvl="1"/>
            <a:r>
              <a:rPr lang="en-US" dirty="0" smtClean="0"/>
              <a:t>Each can contribute $3,450 </a:t>
            </a:r>
          </a:p>
          <a:p>
            <a:pPr lvl="1"/>
            <a:r>
              <a:rPr lang="en-US" dirty="0" smtClean="0"/>
              <a:t>Total contribution/deduction = $6,900 (self only limit $3,450 X 2)</a:t>
            </a:r>
          </a:p>
          <a:p>
            <a:r>
              <a:rPr lang="en-US" dirty="0" smtClean="0"/>
              <a:t>Additional contribution</a:t>
            </a:r>
          </a:p>
          <a:p>
            <a:pPr lvl="1"/>
            <a:r>
              <a:rPr lang="en-US" dirty="0" smtClean="0"/>
              <a:t>55 or older can contribute additional $1,000</a:t>
            </a:r>
          </a:p>
          <a:p>
            <a:pPr lvl="1"/>
            <a:endParaRPr lang="en-US" dirty="0"/>
          </a:p>
        </p:txBody>
      </p:sp>
      <p:sp>
        <p:nvSpPr>
          <p:cNvPr id="2" name="Title 1"/>
          <p:cNvSpPr>
            <a:spLocks noGrp="1"/>
          </p:cNvSpPr>
          <p:nvPr>
            <p:ph type="title"/>
          </p:nvPr>
        </p:nvSpPr>
        <p:spPr/>
        <p:txBody>
          <a:bodyPr/>
          <a:lstStyle/>
          <a:p>
            <a:r>
              <a:rPr lang="en-US" dirty="0" smtClean="0"/>
              <a:t>HSA Rules for Married Taxpayers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889961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 2018</a:t>
            </a:r>
            <a:endParaRPr lang="en-US" dirty="0"/>
          </a:p>
        </p:txBody>
      </p:sp>
      <p:sp>
        <p:nvSpPr>
          <p:cNvPr id="6" name="Slide Number Placeholder 5"/>
          <p:cNvSpPr>
            <a:spLocks noGrp="1"/>
          </p:cNvSpPr>
          <p:nvPr>
            <p:ph type="sldNum" sz="quarter" idx="11"/>
          </p:nvPr>
        </p:nvSpPr>
        <p:spPr/>
        <p:txBody>
          <a:bodyPr/>
          <a:lstStyle/>
          <a:p>
            <a:fld id="{E57DFDC5-7241-4108-B500-04EC5A9C304D}" type="slidenum">
              <a:rPr lang="en-US" smtClean="0"/>
              <a:pPr/>
              <a:t>24</a:t>
            </a:fld>
            <a:endParaRPr lang="en-US" dirty="0"/>
          </a:p>
        </p:txBody>
      </p:sp>
      <p:sp>
        <p:nvSpPr>
          <p:cNvPr id="3" name="Content Placeholder 2"/>
          <p:cNvSpPr>
            <a:spLocks noGrp="1"/>
          </p:cNvSpPr>
          <p:nvPr>
            <p:ph sz="quarter" idx="12"/>
          </p:nvPr>
        </p:nvSpPr>
        <p:spPr/>
        <p:txBody>
          <a:bodyPr>
            <a:normAutofit/>
          </a:bodyPr>
          <a:lstStyle/>
          <a:p>
            <a:r>
              <a:rPr lang="en-US" dirty="0" smtClean="0"/>
              <a:t>Either spouse has </a:t>
            </a:r>
            <a:r>
              <a:rPr lang="en-US" b="1" dirty="0" smtClean="0"/>
              <a:t>family </a:t>
            </a:r>
            <a:r>
              <a:rPr lang="en-US" dirty="0" smtClean="0"/>
              <a:t>HDHP coverage, both spouses treated as having family HDHP coverage</a:t>
            </a:r>
          </a:p>
          <a:p>
            <a:pPr lvl="1"/>
            <a:r>
              <a:rPr lang="en-US" dirty="0" smtClean="0"/>
              <a:t>Family contribution limit applies $6,900</a:t>
            </a:r>
          </a:p>
          <a:p>
            <a:pPr lvl="1"/>
            <a:r>
              <a:rPr lang="en-US" dirty="0" smtClean="0"/>
              <a:t>Split evenly unless agree upon different split</a:t>
            </a:r>
          </a:p>
          <a:p>
            <a:pPr lvl="1"/>
            <a:r>
              <a:rPr lang="en-US" dirty="0" smtClean="0"/>
              <a:t>Max contribution and deduction = $6,900 </a:t>
            </a:r>
          </a:p>
          <a:p>
            <a:r>
              <a:rPr lang="en-US" dirty="0" smtClean="0"/>
              <a:t>Additional contribution</a:t>
            </a:r>
          </a:p>
          <a:p>
            <a:pPr lvl="1"/>
            <a:r>
              <a:rPr lang="en-US" dirty="0" smtClean="0"/>
              <a:t>55 or older can contribute additional $1,000</a:t>
            </a:r>
          </a:p>
          <a:p>
            <a:pPr lvl="1"/>
            <a:endParaRPr lang="en-US" dirty="0"/>
          </a:p>
        </p:txBody>
      </p:sp>
      <p:sp>
        <p:nvSpPr>
          <p:cNvPr id="2" name="Title 1"/>
          <p:cNvSpPr>
            <a:spLocks noGrp="1"/>
          </p:cNvSpPr>
          <p:nvPr>
            <p:ph type="title"/>
          </p:nvPr>
        </p:nvSpPr>
        <p:spPr/>
        <p:txBody>
          <a:bodyPr/>
          <a:lstStyle/>
          <a:p>
            <a:r>
              <a:rPr lang="en-US" dirty="0" smtClean="0"/>
              <a:t>HSA Rules for Married Taxpayers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301320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 2018</a:t>
            </a:r>
            <a:endParaRPr lang="en-US" dirty="0"/>
          </a:p>
        </p:txBody>
      </p:sp>
      <p:sp>
        <p:nvSpPr>
          <p:cNvPr id="6" name="Slide Number Placeholder 5"/>
          <p:cNvSpPr>
            <a:spLocks noGrp="1"/>
          </p:cNvSpPr>
          <p:nvPr>
            <p:ph type="sldNum" sz="quarter" idx="11"/>
          </p:nvPr>
        </p:nvSpPr>
        <p:spPr/>
        <p:txBody>
          <a:bodyPr/>
          <a:lstStyle/>
          <a:p>
            <a:fld id="{E57DFDC5-7241-4108-B500-04EC5A9C304D}" type="slidenum">
              <a:rPr lang="en-US" smtClean="0"/>
              <a:pPr/>
              <a:t>25</a:t>
            </a:fld>
            <a:endParaRPr lang="en-US" dirty="0"/>
          </a:p>
        </p:txBody>
      </p:sp>
      <p:sp>
        <p:nvSpPr>
          <p:cNvPr id="3" name="Content Placeholder 2"/>
          <p:cNvSpPr>
            <a:spLocks noGrp="1"/>
          </p:cNvSpPr>
          <p:nvPr>
            <p:ph sz="quarter" idx="12"/>
          </p:nvPr>
        </p:nvSpPr>
        <p:spPr/>
        <p:txBody>
          <a:bodyPr>
            <a:normAutofit fontScale="92500" lnSpcReduction="10000"/>
          </a:bodyPr>
          <a:lstStyle/>
          <a:p>
            <a:r>
              <a:rPr lang="en-US" dirty="0" smtClean="0"/>
              <a:t>Mr. and Mrs. Auburn are eligible individuals </a:t>
            </a:r>
          </a:p>
          <a:p>
            <a:r>
              <a:rPr lang="en-US" dirty="0" smtClean="0"/>
              <a:t>Mr. Auburn is 58 years old, Mrs. Auburn is 53</a:t>
            </a:r>
          </a:p>
          <a:p>
            <a:r>
              <a:rPr lang="en-US" dirty="0" smtClean="0"/>
              <a:t>Both have HDHP family coverage and an HSA</a:t>
            </a:r>
          </a:p>
          <a:p>
            <a:pPr>
              <a:buFont typeface="Wingdings" charset="2"/>
              <a:buChar char="Ø"/>
            </a:pPr>
            <a:r>
              <a:rPr lang="en-US" dirty="0" smtClean="0"/>
              <a:t>They may split the family ($6,900) contribution limit equally or may agree on a different division</a:t>
            </a:r>
          </a:p>
          <a:p>
            <a:pPr>
              <a:buFont typeface="Wingdings" charset="2"/>
              <a:buChar char="Ø"/>
            </a:pPr>
            <a:r>
              <a:rPr lang="en-US" dirty="0" smtClean="0"/>
              <a:t>Mr. Auburn can contribute an additional $1,000 to his HSA because he is age 55 or over</a:t>
            </a:r>
            <a:endParaRPr lang="en-US" dirty="0"/>
          </a:p>
        </p:txBody>
      </p:sp>
      <p:sp>
        <p:nvSpPr>
          <p:cNvPr id="2" name="Title 1"/>
          <p:cNvSpPr>
            <a:spLocks noGrp="1"/>
          </p:cNvSpPr>
          <p:nvPr>
            <p:ph type="title"/>
          </p:nvPr>
        </p:nvSpPr>
        <p:spPr/>
        <p:txBody>
          <a:bodyPr/>
          <a:lstStyle/>
          <a:p>
            <a:r>
              <a:rPr lang="en-US" dirty="0" smtClean="0"/>
              <a:t>Example 6: Married Taxpayer</a:t>
            </a:r>
            <a:endParaRPr lang="en-US" dirty="0"/>
          </a:p>
        </p:txBody>
      </p:sp>
      <p:sp>
        <p:nvSpPr>
          <p:cNvPr id="7" name="Rectangle 6"/>
          <p:cNvSpPr/>
          <p:nvPr/>
        </p:nvSpPr>
        <p:spPr>
          <a:xfrm>
            <a:off x="9575800" y="1234519"/>
            <a:ext cx="1978527"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Tab E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337088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26</a:t>
            </a:fld>
            <a:endParaRPr lang="en-US" dirty="0"/>
          </a:p>
        </p:txBody>
      </p:sp>
      <p:sp>
        <p:nvSpPr>
          <p:cNvPr id="5" name="Content Placeholder 4"/>
          <p:cNvSpPr>
            <a:spLocks noGrp="1"/>
          </p:cNvSpPr>
          <p:nvPr>
            <p:ph sz="quarter" idx="12"/>
          </p:nvPr>
        </p:nvSpPr>
        <p:spPr/>
        <p:txBody>
          <a:bodyPr vert="horz" lIns="91440" tIns="45720" rIns="91440" bIns="45720" rtlCol="0" anchor="t">
            <a:normAutofit/>
          </a:bodyPr>
          <a:lstStyle/>
          <a:p>
            <a:r>
              <a:rPr lang="en-US" dirty="0" smtClean="0"/>
              <a:t>Do not claim deduction for excess contribution</a:t>
            </a:r>
          </a:p>
          <a:p>
            <a:r>
              <a:rPr lang="en-US" dirty="0" smtClean="0"/>
              <a:t>Withdraw excess contribution by due date of return</a:t>
            </a:r>
          </a:p>
          <a:p>
            <a:pPr marL="340995" indent="-340995"/>
            <a:r>
              <a:rPr lang="en-US" dirty="0" smtClean="0"/>
              <a:t>Withdraw </a:t>
            </a:r>
            <a:r>
              <a:rPr lang="en-US" dirty="0"/>
              <a:t>and include</a:t>
            </a:r>
            <a:r>
              <a:rPr lang="en-US" dirty="0" smtClean="0"/>
              <a:t> on return</a:t>
            </a:r>
          </a:p>
          <a:p>
            <a:pPr marL="914082" lvl="1" indent="-340995"/>
            <a:r>
              <a:rPr lang="en-US" dirty="0" smtClean="0"/>
              <a:t>Earnings on </a:t>
            </a:r>
            <a:r>
              <a:rPr lang="en-US" dirty="0"/>
              <a:t>the </a:t>
            </a:r>
            <a:r>
              <a:rPr lang="en-US" dirty="0" smtClean="0"/>
              <a:t>excess</a:t>
            </a:r>
          </a:p>
          <a:p>
            <a:pPr marL="1428432" lvl="2" indent="-340995"/>
            <a:r>
              <a:rPr lang="en-US" dirty="0" smtClean="0"/>
              <a:t>e.g. Interest</a:t>
            </a:r>
          </a:p>
          <a:p>
            <a:pPr marL="914082" lvl="1" indent="-340995"/>
            <a:r>
              <a:rPr lang="en-US" dirty="0" smtClean="0"/>
              <a:t>Earnings reported as other income form 1040</a:t>
            </a:r>
            <a:endParaRPr lang="en-US" dirty="0">
              <a:cs typeface="Calibri"/>
            </a:endParaRPr>
          </a:p>
        </p:txBody>
      </p:sp>
      <p:sp>
        <p:nvSpPr>
          <p:cNvPr id="2" name="Title 1"/>
          <p:cNvSpPr>
            <a:spLocks noGrp="1"/>
          </p:cNvSpPr>
          <p:nvPr>
            <p:ph type="title"/>
          </p:nvPr>
        </p:nvSpPr>
        <p:spPr/>
        <p:txBody>
          <a:bodyPr/>
          <a:lstStyle/>
          <a:p>
            <a:r>
              <a:rPr lang="en-US" dirty="0"/>
              <a:t>Excess</a:t>
            </a:r>
            <a:r>
              <a:rPr lang="en-US" dirty="0" smtClean="0"/>
              <a:t> HSA Contribution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1255117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27</a:t>
            </a:fld>
            <a:endParaRPr lang="en-US" dirty="0"/>
          </a:p>
        </p:txBody>
      </p:sp>
      <p:sp>
        <p:nvSpPr>
          <p:cNvPr id="5" name="Content Placeholder 4"/>
          <p:cNvSpPr>
            <a:spLocks noGrp="1"/>
          </p:cNvSpPr>
          <p:nvPr>
            <p:ph sz="quarter" idx="12"/>
          </p:nvPr>
        </p:nvSpPr>
        <p:spPr/>
        <p:txBody>
          <a:bodyPr vert="horz" lIns="91440" tIns="45720" rIns="91440" bIns="45720" rtlCol="0" anchor="t">
            <a:normAutofit/>
          </a:bodyPr>
          <a:lstStyle/>
          <a:p>
            <a:pPr marL="340995" indent="-340995"/>
            <a:r>
              <a:rPr lang="en-US" dirty="0" smtClean="0"/>
              <a:t>Excess contributions incur additional 6% tax until</a:t>
            </a:r>
          </a:p>
          <a:p>
            <a:pPr marL="914082" lvl="1" indent="-340995"/>
            <a:r>
              <a:rPr lang="en-US" dirty="0" smtClean="0"/>
              <a:t>Withdrawn</a:t>
            </a:r>
            <a:r>
              <a:rPr lang="en-US" b="1" dirty="0" smtClean="0"/>
              <a:t> or</a:t>
            </a:r>
          </a:p>
          <a:p>
            <a:pPr marL="914082" lvl="1" indent="-340995"/>
            <a:r>
              <a:rPr lang="en-US" dirty="0" smtClean="0"/>
              <a:t>Used as qualified contribution in later year</a:t>
            </a:r>
          </a:p>
          <a:p>
            <a:pPr marL="340995" indent="-340995"/>
            <a:r>
              <a:rPr lang="en-US" dirty="0" smtClean="0"/>
              <a:t>Out of scope if additional tax applies</a:t>
            </a:r>
          </a:p>
        </p:txBody>
      </p:sp>
      <p:sp>
        <p:nvSpPr>
          <p:cNvPr id="2" name="Title 1"/>
          <p:cNvSpPr>
            <a:spLocks noGrp="1"/>
          </p:cNvSpPr>
          <p:nvPr>
            <p:ph type="title"/>
          </p:nvPr>
        </p:nvSpPr>
        <p:spPr/>
        <p:txBody>
          <a:bodyPr/>
          <a:lstStyle/>
          <a:p>
            <a:r>
              <a:rPr lang="en-US" dirty="0"/>
              <a:t>Excess</a:t>
            </a:r>
            <a:r>
              <a:rPr lang="en-US" dirty="0" smtClean="0"/>
              <a:t> HSA Contributions</a:t>
            </a:r>
            <a:endParaRPr lang="en-US" dirty="0"/>
          </a:p>
        </p:txBody>
      </p:sp>
      <p:sp>
        <p:nvSpPr>
          <p:cNvPr id="6" name="Rectangle 5"/>
          <p:cNvSpPr/>
          <p:nvPr/>
        </p:nvSpPr>
        <p:spPr>
          <a:xfrm>
            <a:off x="9341853" y="1202465"/>
            <a:ext cx="2217821"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b="1" dirty="0" smtClean="0"/>
              <a:t>Form 5329 Part VII</a:t>
            </a:r>
            <a:endParaRPr lang="en-US" sz="2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291658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28</a:t>
            </a:fld>
            <a:endParaRPr lang="en-US" dirty="0"/>
          </a:p>
        </p:txBody>
      </p:sp>
      <p:sp>
        <p:nvSpPr>
          <p:cNvPr id="3" name="Content Placeholder 2"/>
          <p:cNvSpPr>
            <a:spLocks noGrp="1"/>
          </p:cNvSpPr>
          <p:nvPr>
            <p:ph sz="quarter" idx="12"/>
          </p:nvPr>
        </p:nvSpPr>
        <p:spPr/>
        <p:txBody>
          <a:bodyPr>
            <a:normAutofit/>
          </a:bodyPr>
          <a:lstStyle/>
          <a:p>
            <a:r>
              <a:rPr lang="en-US" dirty="0" smtClean="0"/>
              <a:t>HSA contributions can be made up to due date of return</a:t>
            </a:r>
          </a:p>
          <a:p>
            <a:pPr lvl="1"/>
            <a:r>
              <a:rPr lang="en-US" dirty="0" smtClean="0"/>
              <a:t>Without regard to extensions</a:t>
            </a:r>
          </a:p>
        </p:txBody>
      </p:sp>
      <p:sp>
        <p:nvSpPr>
          <p:cNvPr id="2" name="Title 1"/>
          <p:cNvSpPr>
            <a:spLocks noGrp="1"/>
          </p:cNvSpPr>
          <p:nvPr>
            <p:ph type="title"/>
          </p:nvPr>
        </p:nvSpPr>
        <p:spPr/>
        <p:txBody>
          <a:bodyPr/>
          <a:lstStyle/>
          <a:p>
            <a:r>
              <a:rPr lang="en-US" dirty="0" smtClean="0"/>
              <a:t>HSA Contribution Deadline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09787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smtClean="0"/>
              <a:t>NTTC Training – TY 2018</a:t>
            </a:r>
            <a:endParaRPr lang="en-US" dirty="0"/>
          </a:p>
        </p:txBody>
      </p:sp>
      <p:sp>
        <p:nvSpPr>
          <p:cNvPr id="10" name="Slide Number Placeholder 9"/>
          <p:cNvSpPr>
            <a:spLocks noGrp="1"/>
          </p:cNvSpPr>
          <p:nvPr>
            <p:ph type="sldNum" sz="quarter" idx="11"/>
          </p:nvPr>
        </p:nvSpPr>
        <p:spPr/>
        <p:txBody>
          <a:bodyPr/>
          <a:lstStyle/>
          <a:p>
            <a:fld id="{974FADDD-0353-45F1-AB55-E763F675BE5A}" type="slidenum">
              <a:rPr lang="en-US" altLang="en-US" smtClean="0"/>
              <a:pPr/>
              <a:t>29</a:t>
            </a:fld>
            <a:endParaRPr lang="en-US" altLang="en-US" dirty="0"/>
          </a:p>
        </p:txBody>
      </p:sp>
      <p:sp>
        <p:nvSpPr>
          <p:cNvPr id="25603" name="Content Placeholder 2"/>
          <p:cNvSpPr>
            <a:spLocks noGrp="1"/>
          </p:cNvSpPr>
          <p:nvPr>
            <p:ph sz="quarter" idx="12"/>
          </p:nvPr>
        </p:nvSpPr>
        <p:spPr/>
        <p:txBody>
          <a:bodyPr vert="horz" lIns="91440" tIns="45720" rIns="91440" bIns="45720" rtlCol="0" anchor="t">
            <a:normAutofit lnSpcReduction="10000"/>
          </a:bodyPr>
          <a:lstStyle/>
          <a:p>
            <a:r>
              <a:rPr lang="en-US" altLang="en-US" dirty="0"/>
              <a:t>Distributions not taxed if used to pay or reimburse qualified medical expenses</a:t>
            </a:r>
          </a:p>
          <a:p>
            <a:pPr lvl="1" indent="-337820"/>
            <a:r>
              <a:rPr lang="en-US" altLang="en-US" dirty="0"/>
              <a:t>Expense must be</a:t>
            </a:r>
            <a:r>
              <a:rPr lang="en-US" altLang="en-US" b="1" dirty="0"/>
              <a:t> </a:t>
            </a:r>
            <a:r>
              <a:rPr lang="en-US" altLang="en-US" dirty="0"/>
              <a:t>incurred </a:t>
            </a:r>
            <a:r>
              <a:rPr lang="en-US" altLang="en-US" b="1" dirty="0"/>
              <a:t>after</a:t>
            </a:r>
            <a:r>
              <a:rPr lang="en-US" altLang="en-US" dirty="0"/>
              <a:t> HSA set up</a:t>
            </a:r>
            <a:endParaRPr lang="en-US" altLang="en-US" dirty="0">
              <a:cs typeface="Calibri"/>
            </a:endParaRPr>
          </a:p>
          <a:p>
            <a:pPr lvl="2"/>
            <a:r>
              <a:rPr lang="en-US" altLang="en-US" dirty="0"/>
              <a:t>Even if the </a:t>
            </a:r>
            <a:r>
              <a:rPr lang="en-US" altLang="en-US" dirty="0" smtClean="0"/>
              <a:t>last-month </a:t>
            </a:r>
            <a:r>
              <a:rPr lang="en-US" altLang="en-US" dirty="0"/>
              <a:t>rule is used</a:t>
            </a:r>
          </a:p>
          <a:p>
            <a:pPr lvl="1"/>
            <a:r>
              <a:rPr lang="en-US" altLang="en-US" dirty="0"/>
              <a:t>No time limit to take distribution</a:t>
            </a:r>
            <a:endParaRPr lang="en-US" altLang="en-US" dirty="0" smtClean="0"/>
          </a:p>
          <a:p>
            <a:pPr lvl="2"/>
            <a:r>
              <a:rPr lang="en-US" altLang="en-US" dirty="0" smtClean="0"/>
              <a:t>Do </a:t>
            </a:r>
            <a:r>
              <a:rPr lang="en-US" altLang="en-US" dirty="0"/>
              <a:t>not deduct medical expense on </a:t>
            </a:r>
            <a:r>
              <a:rPr lang="en-US" altLang="en-US" dirty="0" smtClean="0"/>
              <a:t>Schedule </a:t>
            </a:r>
            <a:r>
              <a:rPr lang="en-US" altLang="en-US" dirty="0"/>
              <a:t>A </a:t>
            </a:r>
            <a:r>
              <a:rPr lang="en-US" altLang="en-US" dirty="0" smtClean="0"/>
              <a:t>if expenses </a:t>
            </a:r>
            <a:r>
              <a:rPr lang="en-US" altLang="en-US" b="1" dirty="0"/>
              <a:t>will</a:t>
            </a:r>
            <a:r>
              <a:rPr lang="en-US" altLang="en-US" dirty="0"/>
              <a:t> be reimbursed by </a:t>
            </a:r>
            <a:r>
              <a:rPr lang="en-US" altLang="en-US" dirty="0" smtClean="0"/>
              <a:t>HSA</a:t>
            </a:r>
          </a:p>
          <a:p>
            <a:pPr lvl="2"/>
            <a:r>
              <a:rPr lang="en-US" altLang="en-US" dirty="0" smtClean="0"/>
              <a:t>If reimburse medical that was previously deducted, treat as a recovery (tax benefit rule applies to see if it is taxable)</a:t>
            </a:r>
          </a:p>
        </p:txBody>
      </p:sp>
      <p:sp>
        <p:nvSpPr>
          <p:cNvPr id="2" name="Title 1"/>
          <p:cNvSpPr>
            <a:spLocks noGrp="1"/>
          </p:cNvSpPr>
          <p:nvPr>
            <p:ph type="title"/>
          </p:nvPr>
        </p:nvSpPr>
        <p:spPr/>
        <p:txBody>
          <a:bodyPr>
            <a:normAutofit/>
          </a:bodyPr>
          <a:lstStyle/>
          <a:p>
            <a:r>
              <a:rPr lang="en-US" dirty="0" smtClean="0"/>
              <a:t>HSA Distributions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149603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3</a:t>
            </a:fld>
            <a:endParaRPr lang="en-US" dirty="0"/>
          </a:p>
        </p:txBody>
      </p:sp>
      <p:sp>
        <p:nvSpPr>
          <p:cNvPr id="3" name="Content Placeholder 2"/>
          <p:cNvSpPr>
            <a:spLocks noGrp="1"/>
          </p:cNvSpPr>
          <p:nvPr>
            <p:ph sz="quarter" idx="12"/>
          </p:nvPr>
        </p:nvSpPr>
        <p:spPr/>
        <p:txBody>
          <a:bodyPr/>
          <a:lstStyle/>
          <a:p>
            <a:pPr lvl="0"/>
            <a:r>
              <a:rPr lang="en-US" dirty="0" smtClean="0"/>
              <a:t>Contributions are potential tax deduction</a:t>
            </a:r>
          </a:p>
          <a:p>
            <a:pPr lvl="0"/>
            <a:r>
              <a:rPr lang="en-US" dirty="0" smtClean="0"/>
              <a:t>Employer contribution excluded from taxable W-2 wages</a:t>
            </a:r>
          </a:p>
          <a:p>
            <a:pPr lvl="0"/>
            <a:r>
              <a:rPr lang="en-US" dirty="0" smtClean="0"/>
              <a:t>Contributions accumulate tax free until distributed</a:t>
            </a:r>
            <a:endParaRPr lang="en-US" dirty="0"/>
          </a:p>
        </p:txBody>
      </p:sp>
      <p:sp>
        <p:nvSpPr>
          <p:cNvPr id="2" name="Title 1"/>
          <p:cNvSpPr>
            <a:spLocks noGrp="1"/>
          </p:cNvSpPr>
          <p:nvPr>
            <p:ph type="title"/>
          </p:nvPr>
        </p:nvSpPr>
        <p:spPr/>
        <p:txBody>
          <a:bodyPr/>
          <a:lstStyle/>
          <a:p>
            <a:r>
              <a:rPr lang="en-US" smtClean="0"/>
              <a:t>HSA Benefits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06007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30</a:t>
            </a:fld>
            <a:endParaRPr lang="en-US" dirty="0"/>
          </a:p>
        </p:txBody>
      </p:sp>
      <p:sp>
        <p:nvSpPr>
          <p:cNvPr id="5" name="Content Placeholder 4"/>
          <p:cNvSpPr>
            <a:spLocks noGrp="1"/>
          </p:cNvSpPr>
          <p:nvPr>
            <p:ph sz="quarter" idx="12"/>
          </p:nvPr>
        </p:nvSpPr>
        <p:spPr/>
        <p:txBody>
          <a:bodyPr>
            <a:normAutofit lnSpcReduction="10000"/>
          </a:bodyPr>
          <a:lstStyle/>
          <a:p>
            <a:r>
              <a:rPr lang="en-US" dirty="0" smtClean="0"/>
              <a:t>Excess distribution included as taxable income</a:t>
            </a:r>
          </a:p>
          <a:p>
            <a:pPr lvl="1"/>
            <a:r>
              <a:rPr lang="en-US" dirty="0" smtClean="0"/>
              <a:t>Form 8889 entry</a:t>
            </a:r>
          </a:p>
          <a:p>
            <a:pPr lvl="2"/>
            <a:r>
              <a:rPr lang="en-US" dirty="0" smtClean="0"/>
              <a:t>Other income Form 1040</a:t>
            </a:r>
          </a:p>
          <a:p>
            <a:r>
              <a:rPr lang="en-US" dirty="0" smtClean="0"/>
              <a:t>Subject to 20% addition to tax</a:t>
            </a:r>
          </a:p>
          <a:p>
            <a:pPr lvl="1"/>
            <a:r>
              <a:rPr lang="en-US" dirty="0" smtClean="0"/>
              <a:t>Exceptions</a:t>
            </a:r>
          </a:p>
          <a:p>
            <a:pPr lvl="2"/>
            <a:r>
              <a:rPr lang="en-US" dirty="0" smtClean="0"/>
              <a:t>Death</a:t>
            </a:r>
          </a:p>
          <a:p>
            <a:pPr lvl="2"/>
            <a:r>
              <a:rPr lang="en-US" dirty="0" smtClean="0"/>
              <a:t>Disability</a:t>
            </a:r>
          </a:p>
          <a:p>
            <a:pPr lvl="2"/>
            <a:r>
              <a:rPr lang="en-US" dirty="0" smtClean="0"/>
              <a:t>After age 65</a:t>
            </a:r>
          </a:p>
        </p:txBody>
      </p:sp>
      <p:sp>
        <p:nvSpPr>
          <p:cNvPr id="2" name="Title 1"/>
          <p:cNvSpPr>
            <a:spLocks noGrp="1"/>
          </p:cNvSpPr>
          <p:nvPr>
            <p:ph type="title"/>
          </p:nvPr>
        </p:nvSpPr>
        <p:spPr/>
        <p:txBody>
          <a:bodyPr/>
          <a:lstStyle/>
          <a:p>
            <a:r>
              <a:rPr lang="en-US" dirty="0" smtClean="0"/>
              <a:t>Excess HSA Distribution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723684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31</a:t>
            </a:fld>
            <a:endParaRPr lang="en-US" dirty="0"/>
          </a:p>
        </p:txBody>
      </p:sp>
      <p:sp>
        <p:nvSpPr>
          <p:cNvPr id="3" name="Content Placeholder 2"/>
          <p:cNvSpPr>
            <a:spLocks noGrp="1"/>
          </p:cNvSpPr>
          <p:nvPr>
            <p:ph sz="quarter" idx="12"/>
          </p:nvPr>
        </p:nvSpPr>
        <p:spPr/>
        <p:txBody>
          <a:bodyPr>
            <a:normAutofit/>
          </a:bodyPr>
          <a:lstStyle/>
          <a:p>
            <a:r>
              <a:rPr lang="en-US" dirty="0" smtClean="0"/>
              <a:t>Taxpayer can repay nonqualified distribution </a:t>
            </a:r>
            <a:endParaRPr lang="en-US" dirty="0"/>
          </a:p>
          <a:p>
            <a:pPr lvl="1"/>
            <a:r>
              <a:rPr lang="en-US" dirty="0"/>
              <a:t>no later than April 15 </a:t>
            </a:r>
            <a:r>
              <a:rPr lang="en-US" dirty="0" smtClean="0"/>
              <a:t>following first </a:t>
            </a:r>
            <a:r>
              <a:rPr lang="en-US" dirty="0"/>
              <a:t>year</a:t>
            </a:r>
            <a:r>
              <a:rPr lang="en-US" dirty="0" smtClean="0"/>
              <a:t> account </a:t>
            </a:r>
            <a:r>
              <a:rPr lang="en-US" dirty="0"/>
              <a:t>beneficiary </a:t>
            </a:r>
            <a:r>
              <a:rPr lang="en-US" dirty="0" smtClean="0"/>
              <a:t>knew/should </a:t>
            </a:r>
            <a:r>
              <a:rPr lang="en-US" dirty="0"/>
              <a:t>have known</a:t>
            </a:r>
            <a:r>
              <a:rPr lang="en-US" dirty="0" smtClean="0"/>
              <a:t> distribution in error</a:t>
            </a:r>
            <a:endParaRPr lang="en-US" dirty="0"/>
          </a:p>
        </p:txBody>
      </p:sp>
      <p:sp>
        <p:nvSpPr>
          <p:cNvPr id="2" name="Title 1"/>
          <p:cNvSpPr>
            <a:spLocks noGrp="1"/>
          </p:cNvSpPr>
          <p:nvPr>
            <p:ph type="title"/>
          </p:nvPr>
        </p:nvSpPr>
        <p:spPr/>
        <p:txBody>
          <a:bodyPr/>
          <a:lstStyle/>
          <a:p>
            <a:r>
              <a:rPr lang="en-US" dirty="0" smtClean="0"/>
              <a:t>Nonqualified HSA Distributions</a:t>
            </a:r>
            <a:endParaRPr lang="en-US" dirty="0"/>
          </a:p>
        </p:txBody>
      </p:sp>
      <p:sp>
        <p:nvSpPr>
          <p:cNvPr id="6" name="Rectangle 5"/>
          <p:cNvSpPr/>
          <p:nvPr/>
        </p:nvSpPr>
        <p:spPr>
          <a:xfrm>
            <a:off x="8830506" y="1242876"/>
            <a:ext cx="3140911"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dirty="0" smtClean="0"/>
              <a:t>Form 1099-SA Instructions</a:t>
            </a:r>
            <a:endParaRPr lang="en-US" sz="2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211434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32</a:t>
            </a:fld>
            <a:endParaRPr lang="en-US" dirty="0"/>
          </a:p>
        </p:txBody>
      </p:sp>
      <p:sp>
        <p:nvSpPr>
          <p:cNvPr id="3" name="Content Placeholder 2"/>
          <p:cNvSpPr>
            <a:spLocks noGrp="1"/>
          </p:cNvSpPr>
          <p:nvPr>
            <p:ph sz="quarter" idx="12"/>
          </p:nvPr>
        </p:nvSpPr>
        <p:spPr/>
        <p:txBody>
          <a:bodyPr>
            <a:normAutofit/>
          </a:bodyPr>
          <a:lstStyle/>
          <a:p>
            <a:pPr lvl="0"/>
            <a:r>
              <a:rPr lang="en-US" dirty="0" smtClean="0"/>
              <a:t>Qualified medical expenses include</a:t>
            </a:r>
          </a:p>
          <a:p>
            <a:pPr lvl="1"/>
            <a:r>
              <a:rPr lang="en-US" dirty="0" smtClean="0"/>
              <a:t>Medical and dental expenses that would qualify as itemized deduction </a:t>
            </a:r>
          </a:p>
          <a:p>
            <a:pPr lvl="2"/>
            <a:r>
              <a:rPr lang="en-US" dirty="0" smtClean="0"/>
              <a:t>Doctors, dentists, and hospitals </a:t>
            </a:r>
          </a:p>
          <a:p>
            <a:pPr lvl="2"/>
            <a:r>
              <a:rPr lang="en-US" dirty="0" smtClean="0"/>
              <a:t>Medicine or drug if</a:t>
            </a:r>
          </a:p>
          <a:p>
            <a:pPr lvl="3"/>
            <a:r>
              <a:rPr lang="en-US" dirty="0" smtClean="0"/>
              <a:t>Requires prescription</a:t>
            </a:r>
          </a:p>
          <a:p>
            <a:pPr lvl="3"/>
            <a:r>
              <a:rPr lang="en-US" dirty="0" smtClean="0"/>
              <a:t>Prescription for over-the-counter medicine</a:t>
            </a:r>
          </a:p>
          <a:p>
            <a:pPr lvl="3"/>
            <a:r>
              <a:rPr lang="en-US" dirty="0" smtClean="0"/>
              <a:t>Insulin</a:t>
            </a:r>
            <a:endParaRPr lang="en-US" dirty="0"/>
          </a:p>
        </p:txBody>
      </p:sp>
      <p:sp>
        <p:nvSpPr>
          <p:cNvPr id="2" name="Title 1"/>
          <p:cNvSpPr>
            <a:spLocks noGrp="1"/>
          </p:cNvSpPr>
          <p:nvPr>
            <p:ph type="title"/>
          </p:nvPr>
        </p:nvSpPr>
        <p:spPr/>
        <p:txBody>
          <a:bodyPr>
            <a:normAutofit/>
          </a:bodyPr>
          <a:lstStyle/>
          <a:p>
            <a:r>
              <a:rPr lang="en-US" dirty="0" smtClean="0"/>
              <a:t>Qualified Medical Expenses </a:t>
            </a:r>
            <a:endParaRPr lang="en-US" dirty="0"/>
          </a:p>
        </p:txBody>
      </p:sp>
      <p:sp>
        <p:nvSpPr>
          <p:cNvPr id="11" name="Rectangle 10"/>
          <p:cNvSpPr/>
          <p:nvPr/>
        </p:nvSpPr>
        <p:spPr>
          <a:xfrm>
            <a:off x="7480300" y="1258686"/>
            <a:ext cx="4406899"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b="1" dirty="0" smtClean="0"/>
              <a:t>Pub 502 Medical and Dental Expenses</a:t>
            </a:r>
            <a:endParaRPr lang="en-US" sz="2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310424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33</a:t>
            </a:fld>
            <a:endParaRPr lang="en-US" dirty="0"/>
          </a:p>
        </p:txBody>
      </p:sp>
      <p:sp>
        <p:nvSpPr>
          <p:cNvPr id="3" name="Content Placeholder 2"/>
          <p:cNvSpPr>
            <a:spLocks noGrp="1"/>
          </p:cNvSpPr>
          <p:nvPr>
            <p:ph sz="quarter" idx="12"/>
          </p:nvPr>
        </p:nvSpPr>
        <p:spPr/>
        <p:txBody>
          <a:bodyPr>
            <a:normAutofit/>
          </a:bodyPr>
          <a:lstStyle/>
          <a:p>
            <a:r>
              <a:rPr lang="en-US" dirty="0" smtClean="0"/>
              <a:t>Insurance premiums that are qualified </a:t>
            </a:r>
            <a:r>
              <a:rPr lang="en-US" dirty="0"/>
              <a:t>medical expenses</a:t>
            </a:r>
          </a:p>
          <a:p>
            <a:pPr lvl="1"/>
            <a:r>
              <a:rPr lang="en-US" dirty="0"/>
              <a:t>Long-term care </a:t>
            </a:r>
            <a:r>
              <a:rPr lang="en-US" dirty="0" smtClean="0"/>
              <a:t>coverage</a:t>
            </a:r>
          </a:p>
          <a:p>
            <a:pPr lvl="1"/>
            <a:r>
              <a:rPr lang="en-US" dirty="0" smtClean="0"/>
              <a:t>COBRA</a:t>
            </a:r>
            <a:endParaRPr lang="en-US" dirty="0"/>
          </a:p>
          <a:p>
            <a:pPr lvl="1"/>
            <a:r>
              <a:rPr lang="en-US" dirty="0"/>
              <a:t>Coverage while receiving unemployment</a:t>
            </a:r>
          </a:p>
          <a:p>
            <a:pPr lvl="1"/>
            <a:r>
              <a:rPr lang="en-US" dirty="0"/>
              <a:t>Medicare or other coverage if over </a:t>
            </a:r>
            <a:r>
              <a:rPr lang="en-US" dirty="0" smtClean="0"/>
              <a:t>65</a:t>
            </a:r>
          </a:p>
          <a:p>
            <a:pPr lvl="2"/>
            <a:r>
              <a:rPr lang="en-US" dirty="0" smtClean="0"/>
              <a:t>Not </a:t>
            </a:r>
            <a:r>
              <a:rPr lang="en-US" dirty="0"/>
              <a:t>supplemental coverage, e.g. </a:t>
            </a:r>
            <a:r>
              <a:rPr lang="en-US" dirty="0" err="1"/>
              <a:t>m</a:t>
            </a:r>
            <a:r>
              <a:rPr lang="en-US" dirty="0" err="1" smtClean="0"/>
              <a:t>edigap</a:t>
            </a:r>
            <a:r>
              <a:rPr lang="en-US" dirty="0" smtClean="0"/>
              <a:t> </a:t>
            </a:r>
            <a:endParaRPr lang="en-US" dirty="0"/>
          </a:p>
        </p:txBody>
      </p:sp>
      <p:sp>
        <p:nvSpPr>
          <p:cNvPr id="2" name="Title 1"/>
          <p:cNvSpPr>
            <a:spLocks noGrp="1"/>
          </p:cNvSpPr>
          <p:nvPr>
            <p:ph type="title"/>
          </p:nvPr>
        </p:nvSpPr>
        <p:spPr/>
        <p:txBody>
          <a:bodyPr>
            <a:normAutofit/>
          </a:bodyPr>
          <a:lstStyle/>
          <a:p>
            <a:r>
              <a:rPr lang="en-US" dirty="0" smtClean="0"/>
              <a:t>Qualified Medical </a:t>
            </a:r>
            <a:r>
              <a:rPr lang="en-US" dirty="0"/>
              <a:t>Insurance Expense</a:t>
            </a:r>
            <a:r>
              <a:rPr lang="en-US" dirty="0" smtClean="0"/>
              <a:t> </a:t>
            </a:r>
            <a:endParaRPr lang="en-US" dirty="0"/>
          </a:p>
        </p:txBody>
      </p:sp>
      <p:sp>
        <p:nvSpPr>
          <p:cNvPr id="7" name="Rectangle 6"/>
          <p:cNvSpPr/>
          <p:nvPr/>
        </p:nvSpPr>
        <p:spPr>
          <a:xfrm>
            <a:off x="9461500" y="1230790"/>
            <a:ext cx="134956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t>Pub 969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617288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34</a:t>
            </a:fld>
            <a:endParaRPr lang="en-US" dirty="0"/>
          </a:p>
        </p:txBody>
      </p:sp>
      <p:sp>
        <p:nvSpPr>
          <p:cNvPr id="3" name="Content Placeholder 2"/>
          <p:cNvSpPr>
            <a:spLocks noGrp="1"/>
          </p:cNvSpPr>
          <p:nvPr>
            <p:ph sz="quarter" idx="12"/>
          </p:nvPr>
        </p:nvSpPr>
        <p:spPr/>
        <p:txBody>
          <a:bodyPr>
            <a:normAutofit fontScale="92500" lnSpcReduction="10000"/>
          </a:bodyPr>
          <a:lstStyle/>
          <a:p>
            <a:r>
              <a:rPr lang="en-US" dirty="0" smtClean="0"/>
              <a:t>Qualifying expenses incurred by </a:t>
            </a:r>
          </a:p>
          <a:p>
            <a:pPr lvl="1"/>
            <a:r>
              <a:rPr lang="en-US" dirty="0" smtClean="0"/>
              <a:t>Taxpayer </a:t>
            </a:r>
            <a:r>
              <a:rPr lang="en-US" dirty="0"/>
              <a:t>and spouse</a:t>
            </a:r>
            <a:endParaRPr lang="en-US" dirty="0" smtClean="0"/>
          </a:p>
          <a:p>
            <a:pPr lvl="1"/>
            <a:r>
              <a:rPr lang="en-US" dirty="0" smtClean="0"/>
              <a:t>Dependents </a:t>
            </a:r>
            <a:r>
              <a:rPr lang="en-US" dirty="0"/>
              <a:t>claimed on</a:t>
            </a:r>
            <a:r>
              <a:rPr lang="en-US" dirty="0" smtClean="0"/>
              <a:t> return</a:t>
            </a:r>
            <a:endParaRPr lang="en-US" dirty="0"/>
          </a:p>
          <a:p>
            <a:pPr lvl="1"/>
            <a:r>
              <a:rPr lang="en-US" dirty="0" smtClean="0"/>
              <a:t>Others who </a:t>
            </a:r>
            <a:r>
              <a:rPr lang="en-US" dirty="0"/>
              <a:t>could have been claimed as a dependent</a:t>
            </a:r>
            <a:r>
              <a:rPr lang="en-US" dirty="0" smtClean="0"/>
              <a:t> except that </a:t>
            </a:r>
          </a:p>
          <a:p>
            <a:pPr lvl="2"/>
            <a:r>
              <a:rPr lang="en-US" dirty="0" smtClean="0"/>
              <a:t>Person </a:t>
            </a:r>
            <a:r>
              <a:rPr lang="en-US" dirty="0"/>
              <a:t>filed a joint </a:t>
            </a:r>
            <a:r>
              <a:rPr lang="en-US" dirty="0" smtClean="0"/>
              <a:t>return or</a:t>
            </a:r>
          </a:p>
          <a:p>
            <a:pPr lvl="2"/>
            <a:r>
              <a:rPr lang="en-US" dirty="0"/>
              <a:t>P</a:t>
            </a:r>
            <a:r>
              <a:rPr lang="en-US" dirty="0" smtClean="0"/>
              <a:t>erson failed gross income test or</a:t>
            </a:r>
          </a:p>
          <a:p>
            <a:pPr lvl="2"/>
            <a:r>
              <a:rPr lang="en-US" dirty="0"/>
              <a:t>T</a:t>
            </a:r>
            <a:r>
              <a:rPr lang="en-US" dirty="0" smtClean="0"/>
              <a:t>axpayer </a:t>
            </a:r>
            <a:r>
              <a:rPr lang="en-US" dirty="0"/>
              <a:t>or spouse</a:t>
            </a:r>
            <a:r>
              <a:rPr lang="en-US" dirty="0" smtClean="0"/>
              <a:t> could </a:t>
            </a:r>
            <a:r>
              <a:rPr lang="en-US" dirty="0"/>
              <a:t>be claimed as a dependent on</a:t>
            </a:r>
            <a:r>
              <a:rPr lang="en-US" dirty="0" smtClean="0"/>
              <a:t> another’s return</a:t>
            </a:r>
            <a:endParaRPr lang="en-US" dirty="0"/>
          </a:p>
          <a:p>
            <a:endParaRPr lang="en-US" dirty="0"/>
          </a:p>
        </p:txBody>
      </p:sp>
      <p:sp>
        <p:nvSpPr>
          <p:cNvPr id="2" name="Title 1"/>
          <p:cNvSpPr>
            <a:spLocks noGrp="1"/>
          </p:cNvSpPr>
          <p:nvPr>
            <p:ph type="title"/>
          </p:nvPr>
        </p:nvSpPr>
        <p:spPr/>
        <p:txBody>
          <a:bodyPr>
            <a:normAutofit/>
          </a:bodyPr>
          <a:lstStyle/>
          <a:p>
            <a:r>
              <a:rPr lang="en-US" dirty="0" smtClean="0"/>
              <a:t>Qualifying Expense for Family members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21384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 2018</a:t>
            </a:r>
            <a:endParaRPr lang="en-US" dirty="0"/>
          </a:p>
        </p:txBody>
      </p:sp>
      <p:sp>
        <p:nvSpPr>
          <p:cNvPr id="6" name="Slide Number Placeholder 5"/>
          <p:cNvSpPr>
            <a:spLocks noGrp="1"/>
          </p:cNvSpPr>
          <p:nvPr>
            <p:ph type="sldNum" sz="quarter" idx="11"/>
          </p:nvPr>
        </p:nvSpPr>
        <p:spPr/>
        <p:txBody>
          <a:bodyPr/>
          <a:lstStyle/>
          <a:p>
            <a:fld id="{E57DFDC5-7241-4108-B500-04EC5A9C304D}" type="slidenum">
              <a:rPr lang="en-US" smtClean="0"/>
              <a:pPr/>
              <a:t>35</a:t>
            </a:fld>
            <a:endParaRPr lang="en-US" dirty="0"/>
          </a:p>
        </p:txBody>
      </p:sp>
      <p:sp>
        <p:nvSpPr>
          <p:cNvPr id="3" name="Content Placeholder 2"/>
          <p:cNvSpPr>
            <a:spLocks noGrp="1"/>
          </p:cNvSpPr>
          <p:nvPr>
            <p:ph sz="quarter" idx="12"/>
          </p:nvPr>
        </p:nvSpPr>
        <p:spPr/>
        <p:txBody>
          <a:bodyPr vert="horz" lIns="91440" tIns="45720" rIns="91440" bIns="45720" rtlCol="0" anchor="t">
            <a:normAutofit/>
          </a:bodyPr>
          <a:lstStyle/>
          <a:p>
            <a:r>
              <a:rPr lang="en-US" dirty="0" smtClean="0"/>
              <a:t>HSA rollover and transfer rules </a:t>
            </a:r>
            <a:r>
              <a:rPr lang="en-US" dirty="0"/>
              <a:t>similar </a:t>
            </a:r>
            <a:r>
              <a:rPr lang="en-US" dirty="0" smtClean="0"/>
              <a:t>to IRA</a:t>
            </a:r>
          </a:p>
          <a:p>
            <a:pPr lvl="1" indent="-337820"/>
            <a:r>
              <a:rPr lang="en-US" dirty="0" smtClean="0"/>
              <a:t>Trustee-to-trustee transfers nontaxable and not considered rollover</a:t>
            </a:r>
          </a:p>
          <a:p>
            <a:pPr lvl="1" indent="-337820"/>
            <a:r>
              <a:rPr lang="en-US" dirty="0" smtClean="0">
                <a:cs typeface="Calibri"/>
              </a:rPr>
              <a:t>Only one rollover allowed during 12-month period</a:t>
            </a:r>
          </a:p>
          <a:p>
            <a:pPr lvl="2" indent="-337820"/>
            <a:r>
              <a:rPr lang="en-US" dirty="0" smtClean="0">
                <a:cs typeface="Calibri"/>
              </a:rPr>
              <a:t>Must be completed within 60 days</a:t>
            </a:r>
          </a:p>
          <a:p>
            <a:pPr lvl="1" indent="-337820"/>
            <a:r>
              <a:rPr lang="en-US" dirty="0" smtClean="0">
                <a:cs typeface="Calibri"/>
              </a:rPr>
              <a:t>Rollover and transfers not subject to contribution limits</a:t>
            </a:r>
          </a:p>
          <a:p>
            <a:pPr lvl="1" indent="-337820"/>
            <a:endParaRPr lang="en-US" dirty="0" smtClean="0">
              <a:cs typeface="Calibri"/>
            </a:endParaRPr>
          </a:p>
          <a:p>
            <a:pPr lvl="1" indent="-337820"/>
            <a:endParaRPr lang="en-US" dirty="0">
              <a:cs typeface="Calibri"/>
            </a:endParaRPr>
          </a:p>
        </p:txBody>
      </p:sp>
      <p:sp>
        <p:nvSpPr>
          <p:cNvPr id="2" name="Title 1"/>
          <p:cNvSpPr>
            <a:spLocks noGrp="1"/>
          </p:cNvSpPr>
          <p:nvPr>
            <p:ph type="title"/>
          </p:nvPr>
        </p:nvSpPr>
        <p:spPr/>
        <p:txBody>
          <a:bodyPr/>
          <a:lstStyle/>
          <a:p>
            <a:r>
              <a:rPr lang="en-US" dirty="0"/>
              <a:t>HSA Rollovers or Transfers</a:t>
            </a:r>
          </a:p>
        </p:txBody>
      </p:sp>
      <p:sp>
        <p:nvSpPr>
          <p:cNvPr id="7" name="Rectangle 6"/>
          <p:cNvSpPr/>
          <p:nvPr/>
        </p:nvSpPr>
        <p:spPr>
          <a:xfrm>
            <a:off x="9757630" y="1276419"/>
            <a:ext cx="168642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b="1" dirty="0" smtClean="0"/>
              <a:t>Pub 969</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468745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36</a:t>
            </a:fld>
            <a:endParaRPr lang="en-US" dirty="0"/>
          </a:p>
        </p:txBody>
      </p:sp>
      <p:sp>
        <p:nvSpPr>
          <p:cNvPr id="3" name="Content Placeholder 2"/>
          <p:cNvSpPr>
            <a:spLocks noGrp="1"/>
          </p:cNvSpPr>
          <p:nvPr>
            <p:ph sz="quarter" idx="12"/>
          </p:nvPr>
        </p:nvSpPr>
        <p:spPr/>
        <p:txBody>
          <a:bodyPr>
            <a:normAutofit/>
          </a:bodyPr>
          <a:lstStyle/>
          <a:p>
            <a:r>
              <a:rPr lang="en-US" dirty="0" smtClean="0"/>
              <a:t>HSA recordkeeping is taxpayer’s responsibility</a:t>
            </a:r>
          </a:p>
          <a:p>
            <a:r>
              <a:rPr lang="en-US" dirty="0" smtClean="0"/>
              <a:t>Maintain receipts to support qualified distributions</a:t>
            </a:r>
          </a:p>
          <a:p>
            <a:pPr lvl="1">
              <a:buNone/>
            </a:pPr>
            <a:endParaRPr lang="en-US" dirty="0" smtClean="0"/>
          </a:p>
          <a:p>
            <a:pPr>
              <a:buNone/>
            </a:pPr>
            <a:r>
              <a:rPr lang="en-US" dirty="0" smtClean="0"/>
              <a:t>		</a:t>
            </a:r>
          </a:p>
          <a:p>
            <a:pPr lvl="1">
              <a:buNone/>
            </a:pPr>
            <a:endParaRPr lang="en-US" dirty="0" smtClean="0"/>
          </a:p>
        </p:txBody>
      </p:sp>
      <p:sp>
        <p:nvSpPr>
          <p:cNvPr id="2" name="Title 1"/>
          <p:cNvSpPr>
            <a:spLocks noGrp="1"/>
          </p:cNvSpPr>
          <p:nvPr>
            <p:ph type="title"/>
          </p:nvPr>
        </p:nvSpPr>
        <p:spPr/>
        <p:txBody>
          <a:bodyPr/>
          <a:lstStyle/>
          <a:p>
            <a:r>
              <a:rPr lang="en-US" dirty="0"/>
              <a:t>HSA Recordkeeping</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586275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NTTC Training – TY 2018</a:t>
            </a:r>
            <a:endParaRPr lang="en-US" dirty="0"/>
          </a:p>
        </p:txBody>
      </p:sp>
      <p:sp>
        <p:nvSpPr>
          <p:cNvPr id="4" name="Slide Number Placeholder 3"/>
          <p:cNvSpPr>
            <a:spLocks noGrp="1"/>
          </p:cNvSpPr>
          <p:nvPr>
            <p:ph type="sldNum" sz="quarter" idx="12"/>
          </p:nvPr>
        </p:nvSpPr>
        <p:spPr/>
        <p:txBody>
          <a:bodyPr/>
          <a:lstStyle/>
          <a:p>
            <a:fld id="{E57DFDC5-7241-4108-B500-04EC5A9C304D}" type="slidenum">
              <a:rPr lang="en-US" smtClean="0"/>
              <a:pPr/>
              <a:t>37</a:t>
            </a:fld>
            <a:endParaRPr lang="en-US" dirty="0"/>
          </a:p>
        </p:txBody>
      </p:sp>
      <p:sp>
        <p:nvSpPr>
          <p:cNvPr id="2" name="Title 1"/>
          <p:cNvSpPr>
            <a:spLocks noGrp="1"/>
          </p:cNvSpPr>
          <p:nvPr>
            <p:ph type="title"/>
          </p:nvPr>
        </p:nvSpPr>
        <p:spPr/>
        <p:txBody>
          <a:bodyPr/>
          <a:lstStyle/>
          <a:p>
            <a:r>
              <a:rPr lang="en-US" dirty="0"/>
              <a:t>Form 1099-SA Distributions</a:t>
            </a:r>
          </a:p>
        </p:txBody>
      </p:sp>
      <p:pic>
        <p:nvPicPr>
          <p:cNvPr id="7" name="Picture 7" descr="A screenshot of a cell phone&#10;&#10;Description generated with very high confidence">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86F05E2-081A-487D-AABC-68717AA710BC}"/>
              </a:ext>
            </a:extLst>
          </p:cNvPr>
          <p:cNvPicPr>
            <a:picLocks noChangeAspect="1"/>
          </p:cNvPicPr>
          <p:nvPr/>
        </p:nvPicPr>
        <p:blipFill>
          <a:blip r:embed="rId3"/>
          <a:stretch>
            <a:fillRect/>
          </a:stretch>
        </p:blipFill>
        <p:spPr>
          <a:xfrm>
            <a:off x="1414509" y="1495777"/>
            <a:ext cx="9735403" cy="4351836"/>
          </a:xfrm>
          <a:prstGeom prst="rect">
            <a:avLst/>
          </a:prstGeom>
        </p:spPr>
      </p:pic>
      <p:sp>
        <p:nvSpPr>
          <p:cNvPr id="6" name="Rounded Rectangle 5"/>
          <p:cNvSpPr/>
          <p:nvPr/>
        </p:nvSpPr>
        <p:spPr>
          <a:xfrm>
            <a:off x="5924740" y="3167733"/>
            <a:ext cx="1794037" cy="1968711"/>
          </a:xfrm>
          <a:prstGeom prst="roundRect">
            <a:avLst>
              <a:gd name="adj" fmla="val 7278"/>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4980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38</a:t>
            </a:fld>
            <a:endParaRPr lang="en-US" dirty="0"/>
          </a:p>
        </p:txBody>
      </p:sp>
      <p:pic>
        <p:nvPicPr>
          <p:cNvPr id="3" name="Picture 5" descr="A screenshot of a cell phone&#10;&#10;Description generated with very high confidence">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0D577B5-652B-475E-948F-4083096BE488}"/>
              </a:ext>
            </a:extLst>
          </p:cNvPr>
          <p:cNvPicPr>
            <a:picLocks noGrp="1" noChangeAspect="1"/>
          </p:cNvPicPr>
          <p:nvPr>
            <p:ph sz="quarter" idx="12"/>
          </p:nvPr>
        </p:nvPicPr>
        <p:blipFill>
          <a:blip r:embed="rId3"/>
          <a:stretch>
            <a:fillRect/>
          </a:stretch>
        </p:blipFill>
        <p:spPr>
          <a:xfrm>
            <a:off x="1199444" y="1489819"/>
            <a:ext cx="9834400" cy="4325454"/>
          </a:xfrm>
          <a:prstGeom prst="rect">
            <a:avLst/>
          </a:prstGeom>
        </p:spPr>
      </p:pic>
      <p:sp>
        <p:nvSpPr>
          <p:cNvPr id="2" name="Title 1"/>
          <p:cNvSpPr>
            <a:spLocks noGrp="1"/>
          </p:cNvSpPr>
          <p:nvPr>
            <p:ph type="title"/>
          </p:nvPr>
        </p:nvSpPr>
        <p:spPr/>
        <p:txBody>
          <a:bodyPr>
            <a:normAutofit/>
          </a:bodyPr>
          <a:lstStyle/>
          <a:p>
            <a:r>
              <a:rPr lang="en-US" dirty="0"/>
              <a:t>Form 5498-</a:t>
            </a:r>
            <a:r>
              <a:rPr lang="en-US" dirty="0" smtClean="0"/>
              <a:t>SA Contributions</a:t>
            </a:r>
            <a:endParaRPr lang="en-US" dirty="0"/>
          </a:p>
        </p:txBody>
      </p:sp>
      <p:sp>
        <p:nvSpPr>
          <p:cNvPr id="9" name="Flowchart: Process 8"/>
          <p:cNvSpPr/>
          <p:nvPr/>
        </p:nvSpPr>
        <p:spPr>
          <a:xfrm>
            <a:off x="7563556" y="3626556"/>
            <a:ext cx="1778000" cy="618349"/>
          </a:xfrm>
          <a:prstGeom prst="flowChartProcess">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741378" y="4289778"/>
            <a:ext cx="1808066" cy="815251"/>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Process 6"/>
          <p:cNvSpPr/>
          <p:nvPr/>
        </p:nvSpPr>
        <p:spPr>
          <a:xfrm>
            <a:off x="5729112" y="2737556"/>
            <a:ext cx="1806222" cy="469378"/>
          </a:xfrm>
          <a:prstGeom prst="flowChartProcess">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043080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smtClean="0"/>
              <a:t>NTTC Training – TY 2018</a:t>
            </a:r>
            <a:endParaRPr lang="en-US" dirty="0"/>
          </a:p>
        </p:txBody>
      </p:sp>
      <p:sp>
        <p:nvSpPr>
          <p:cNvPr id="10" name="Slide Number Placeholder 9"/>
          <p:cNvSpPr>
            <a:spLocks noGrp="1"/>
          </p:cNvSpPr>
          <p:nvPr>
            <p:ph type="sldNum" sz="quarter" idx="11"/>
          </p:nvPr>
        </p:nvSpPr>
        <p:spPr/>
        <p:txBody>
          <a:bodyPr/>
          <a:lstStyle/>
          <a:p>
            <a:fld id="{974FADDD-0353-45F1-AB55-E763F675BE5A}" type="slidenum">
              <a:rPr lang="en-US" altLang="en-US" smtClean="0"/>
              <a:pPr/>
              <a:t>39</a:t>
            </a:fld>
            <a:endParaRPr lang="en-US" altLang="en-US" dirty="0"/>
          </a:p>
        </p:txBody>
      </p:sp>
      <p:sp>
        <p:nvSpPr>
          <p:cNvPr id="25603" name="Content Placeholder 2"/>
          <p:cNvSpPr>
            <a:spLocks noGrp="1"/>
          </p:cNvSpPr>
          <p:nvPr>
            <p:ph sz="quarter" idx="12"/>
          </p:nvPr>
        </p:nvSpPr>
        <p:spPr/>
        <p:txBody>
          <a:bodyPr/>
          <a:lstStyle/>
          <a:p>
            <a:r>
              <a:rPr lang="en-US" altLang="en-US" dirty="0" smtClean="0"/>
              <a:t>If taxpayer and spouse both have HSA </a:t>
            </a:r>
          </a:p>
          <a:p>
            <a:pPr lvl="1"/>
            <a:r>
              <a:rPr lang="en-US" altLang="en-US" dirty="0" smtClean="0"/>
              <a:t>File separate Form 8889 for each</a:t>
            </a:r>
          </a:p>
          <a:p>
            <a:pPr lvl="1"/>
            <a:r>
              <a:rPr lang="en-US" altLang="en-US" dirty="0" smtClean="0"/>
              <a:t>If one has family coverage</a:t>
            </a:r>
          </a:p>
          <a:p>
            <a:pPr lvl="2"/>
            <a:r>
              <a:rPr lang="en-US" altLang="en-US" dirty="0" smtClean="0"/>
              <a:t>Use </a:t>
            </a:r>
            <a:r>
              <a:rPr lang="en-US" altLang="en-US" b="1" dirty="0" smtClean="0"/>
              <a:t>Family</a:t>
            </a:r>
            <a:r>
              <a:rPr lang="en-US" altLang="en-US" dirty="0" smtClean="0"/>
              <a:t> for both </a:t>
            </a:r>
          </a:p>
          <a:p>
            <a:pPr lvl="2"/>
            <a:r>
              <a:rPr lang="en-US" altLang="en-US" dirty="0" smtClean="0"/>
              <a:t>Split allowable contribution between taxpayer and spouse Line 6 Form 8889</a:t>
            </a:r>
          </a:p>
        </p:txBody>
      </p:sp>
      <p:sp>
        <p:nvSpPr>
          <p:cNvPr id="2" name="Title 1"/>
          <p:cNvSpPr>
            <a:spLocks noGrp="1"/>
          </p:cNvSpPr>
          <p:nvPr>
            <p:ph type="title"/>
          </p:nvPr>
        </p:nvSpPr>
        <p:spPr/>
        <p:txBody>
          <a:bodyPr/>
          <a:lstStyle/>
          <a:p>
            <a:r>
              <a:rPr lang="en-US" dirty="0" smtClean="0"/>
              <a:t>Form 8889</a:t>
            </a:r>
            <a:endParaRPr lang="en-US" dirty="0"/>
          </a:p>
        </p:txBody>
      </p:sp>
      <p:sp>
        <p:nvSpPr>
          <p:cNvPr id="12" name="Rectangle 11"/>
          <p:cNvSpPr/>
          <p:nvPr/>
        </p:nvSpPr>
        <p:spPr>
          <a:xfrm>
            <a:off x="8975391" y="1265534"/>
            <a:ext cx="2700705"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F</a:t>
            </a:r>
            <a:r>
              <a:rPr lang="en-US" sz="2000" b="1" dirty="0" smtClean="0"/>
              <a:t>orm 8889 Instructions</a:t>
            </a:r>
            <a:endParaRPr lang="en-US" sz="20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341326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4</a:t>
            </a:fld>
            <a:endParaRPr lang="en-US" dirty="0"/>
          </a:p>
        </p:txBody>
      </p:sp>
      <p:sp>
        <p:nvSpPr>
          <p:cNvPr id="3" name="Content Placeholder 2"/>
          <p:cNvSpPr>
            <a:spLocks noGrp="1"/>
          </p:cNvSpPr>
          <p:nvPr>
            <p:ph sz="quarter" idx="12"/>
          </p:nvPr>
        </p:nvSpPr>
        <p:spPr/>
        <p:txBody>
          <a:bodyPr/>
          <a:lstStyle/>
          <a:p>
            <a:pPr lvl="0"/>
            <a:r>
              <a:rPr lang="en-US" dirty="0" smtClean="0"/>
              <a:t>Distributions nontaxable with paid unreimbursed qualified medical expenses</a:t>
            </a:r>
          </a:p>
          <a:p>
            <a:pPr lvl="0"/>
            <a:r>
              <a:rPr lang="en-US" dirty="0" smtClean="0"/>
              <a:t>HSA remains with the taxpayer </a:t>
            </a:r>
          </a:p>
          <a:p>
            <a:pPr lvl="1"/>
            <a:r>
              <a:rPr lang="en-US" dirty="0" smtClean="0"/>
              <a:t>“Portable” with job change or retirement</a:t>
            </a:r>
          </a:p>
          <a:p>
            <a:r>
              <a:rPr lang="en-US" dirty="0" smtClean="0"/>
              <a:t>Contributions remain in account until used</a:t>
            </a:r>
            <a:endParaRPr lang="en-US" dirty="0"/>
          </a:p>
        </p:txBody>
      </p:sp>
      <p:sp>
        <p:nvSpPr>
          <p:cNvPr id="2" name="Title 1"/>
          <p:cNvSpPr>
            <a:spLocks noGrp="1"/>
          </p:cNvSpPr>
          <p:nvPr>
            <p:ph type="title"/>
          </p:nvPr>
        </p:nvSpPr>
        <p:spPr/>
        <p:txBody>
          <a:bodyPr/>
          <a:lstStyle/>
          <a:p>
            <a:r>
              <a:rPr lang="en-US" smtClean="0"/>
              <a:t>HSA Benefits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507070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7" descr="A screenshot of a cell phone&#10;&#10;Description generated with very high confidence">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4F5A03D-96D4-4B9D-AD63-19F4D180B5FF}"/>
              </a:ext>
            </a:extLst>
          </p:cNvPr>
          <p:cNvPicPr>
            <a:picLocks noChangeAspect="1"/>
          </p:cNvPicPr>
          <p:nvPr/>
        </p:nvPicPr>
        <p:blipFill>
          <a:blip r:embed="rId3"/>
          <a:stretch>
            <a:fillRect/>
          </a:stretch>
        </p:blipFill>
        <p:spPr>
          <a:xfrm>
            <a:off x="2296160" y="1613146"/>
            <a:ext cx="6207760" cy="4576588"/>
          </a:xfrm>
          <a:prstGeom prst="rect">
            <a:avLst/>
          </a:prstGeom>
        </p:spPr>
      </p:pic>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40</a:t>
            </a:fld>
            <a:endParaRPr lang="en-US" dirty="0"/>
          </a:p>
        </p:txBody>
      </p:sp>
      <p:sp>
        <p:nvSpPr>
          <p:cNvPr id="2" name="Title 1"/>
          <p:cNvSpPr>
            <a:spLocks noGrp="1"/>
          </p:cNvSpPr>
          <p:nvPr>
            <p:ph type="title"/>
          </p:nvPr>
        </p:nvSpPr>
        <p:spPr/>
        <p:txBody>
          <a:bodyPr/>
          <a:lstStyle/>
          <a:p>
            <a:r>
              <a:rPr lang="en-US" dirty="0"/>
              <a:t>TaxSlayer Form 8889 Input</a:t>
            </a:r>
          </a:p>
        </p:txBody>
      </p:sp>
      <p:grpSp>
        <p:nvGrpSpPr>
          <p:cNvPr id="4" name="Group 3"/>
          <p:cNvGrpSpPr/>
          <p:nvPr/>
        </p:nvGrpSpPr>
        <p:grpSpPr>
          <a:xfrm>
            <a:off x="3629665" y="3750431"/>
            <a:ext cx="3583518" cy="369332"/>
            <a:chOff x="3629665" y="3750431"/>
            <a:chExt cx="3583518" cy="369332"/>
          </a:xfrm>
        </p:grpSpPr>
        <p:sp>
          <p:nvSpPr>
            <p:cNvPr id="12" name="TextBox 11"/>
            <p:cNvSpPr txBox="1"/>
            <p:nvPr/>
          </p:nvSpPr>
          <p:spPr>
            <a:xfrm flipH="1">
              <a:off x="5202346" y="3750431"/>
              <a:ext cx="2010837" cy="369332"/>
            </a:xfrm>
            <a:prstGeom prst="rect">
              <a:avLst/>
            </a:prstGeom>
            <a:noFill/>
            <a:ln w="38100">
              <a:solidFill>
                <a:srgbClr val="FF0000"/>
              </a:solidFill>
            </a:ln>
          </p:spPr>
          <p:txBody>
            <a:bodyPr wrap="square" rtlCol="0">
              <a:spAutoFit/>
            </a:bodyPr>
            <a:lstStyle/>
            <a:p>
              <a:pPr algn="ctr"/>
              <a:r>
                <a:rPr lang="en-US" b="1" dirty="0"/>
                <a:t>Indicate owner</a:t>
              </a:r>
            </a:p>
          </p:txBody>
        </p:sp>
        <p:cxnSp>
          <p:nvCxnSpPr>
            <p:cNvPr id="17" name="Straight Arrow Connector 16"/>
            <p:cNvCxnSpPr/>
            <p:nvPr/>
          </p:nvCxnSpPr>
          <p:spPr>
            <a:xfrm flipH="1">
              <a:off x="3629665" y="3985897"/>
              <a:ext cx="157268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259832" y="5140702"/>
            <a:ext cx="2424526" cy="1132762"/>
            <a:chOff x="259832" y="5140702"/>
            <a:chExt cx="2424526" cy="1132762"/>
          </a:xfrm>
        </p:grpSpPr>
        <p:sp>
          <p:nvSpPr>
            <p:cNvPr id="15" name="TextBox 14"/>
            <p:cNvSpPr txBox="1"/>
            <p:nvPr/>
          </p:nvSpPr>
          <p:spPr>
            <a:xfrm flipH="1">
              <a:off x="259832" y="5904132"/>
              <a:ext cx="2424526" cy="369332"/>
            </a:xfrm>
            <a:prstGeom prst="rect">
              <a:avLst/>
            </a:prstGeom>
            <a:noFill/>
            <a:ln w="38100">
              <a:solidFill>
                <a:srgbClr val="FF0000"/>
              </a:solidFill>
            </a:ln>
          </p:spPr>
          <p:txBody>
            <a:bodyPr wrap="square" rtlCol="0">
              <a:spAutoFit/>
            </a:bodyPr>
            <a:lstStyle/>
            <a:p>
              <a:pPr algn="ctr"/>
              <a:r>
                <a:rPr lang="en-US" b="1" dirty="0"/>
                <a:t>Indicate type of plan</a:t>
              </a:r>
            </a:p>
          </p:txBody>
        </p:sp>
        <p:cxnSp>
          <p:nvCxnSpPr>
            <p:cNvPr id="13" name="Straight Arrow Connector 12"/>
            <p:cNvCxnSpPr>
              <a:cxnSpLocks/>
            </p:cNvCxnSpPr>
            <p:nvPr/>
          </p:nvCxnSpPr>
          <p:spPr>
            <a:xfrm flipV="1">
              <a:off x="1428512" y="5140702"/>
              <a:ext cx="1066235" cy="7694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788740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41</a:t>
            </a:fld>
            <a:endParaRPr lang="en-US" dirty="0"/>
          </a:p>
        </p:txBody>
      </p:sp>
      <p:pic>
        <p:nvPicPr>
          <p:cNvPr id="6" name="Content Placeholder 5"/>
          <p:cNvPicPr>
            <a:picLocks noGrp="1" noChangeAspect="1"/>
          </p:cNvPicPr>
          <p:nvPr>
            <p:ph sz="quarter" idx="12"/>
          </p:nvPr>
        </p:nvPicPr>
        <p:blipFill rotWithShape="1">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50000"/>
                    </a14:imgEffect>
                  </a14:imgLayer>
                </a14:imgProps>
              </a:ext>
            </a:extLst>
          </a:blip>
          <a:srcRect l="-70077" r="-70077"/>
          <a:stretch/>
        </p:blipFill>
        <p:spPr>
          <a:xfrm>
            <a:off x="1278833" y="1854033"/>
            <a:ext cx="9753600" cy="4023360"/>
          </a:xfrm>
          <a:prstGeom prst="rect">
            <a:avLst/>
          </a:prstGeom>
          <a:solidFill>
            <a:schemeClr val="bg1"/>
          </a:solidFill>
          <a:ln>
            <a:solidFill>
              <a:schemeClr val="tx1"/>
            </a:solidFill>
          </a:ln>
        </p:spPr>
      </p:pic>
      <p:sp>
        <p:nvSpPr>
          <p:cNvPr id="2" name="Title 1"/>
          <p:cNvSpPr>
            <a:spLocks noGrp="1"/>
          </p:cNvSpPr>
          <p:nvPr>
            <p:ph type="title"/>
          </p:nvPr>
        </p:nvSpPr>
        <p:spPr/>
        <p:txBody>
          <a:bodyPr/>
          <a:lstStyle/>
          <a:p>
            <a:r>
              <a:rPr lang="en-US" dirty="0"/>
              <a:t>TaxSlayer Form 8889 Input</a:t>
            </a:r>
          </a:p>
        </p:txBody>
      </p:sp>
      <p:sp>
        <p:nvSpPr>
          <p:cNvPr id="9" name="TextBox 8"/>
          <p:cNvSpPr txBox="1"/>
          <p:nvPr/>
        </p:nvSpPr>
        <p:spPr>
          <a:xfrm>
            <a:off x="4092921" y="1378287"/>
            <a:ext cx="4072303" cy="400110"/>
          </a:xfrm>
          <a:prstGeom prst="rect">
            <a:avLst/>
          </a:prstGeom>
          <a:noFill/>
        </p:spPr>
        <p:txBody>
          <a:bodyPr wrap="square" rtlCol="0">
            <a:spAutoFit/>
          </a:bodyPr>
          <a:lstStyle/>
          <a:p>
            <a:r>
              <a:rPr lang="en-US" sz="2000" b="1" dirty="0">
                <a:solidFill>
                  <a:schemeClr val="tx2"/>
                </a:solidFill>
              </a:rPr>
              <a:t>Form 8889 – Health Savings Account</a:t>
            </a:r>
          </a:p>
        </p:txBody>
      </p:sp>
      <p:sp>
        <p:nvSpPr>
          <p:cNvPr id="13" name="Rectangle 12"/>
          <p:cNvSpPr/>
          <p:nvPr/>
        </p:nvSpPr>
        <p:spPr>
          <a:xfrm>
            <a:off x="5268803" y="2005482"/>
            <a:ext cx="3006765" cy="412257"/>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2800" b="1" dirty="0">
                <a:solidFill>
                  <a:schemeClr val="tx1"/>
                </a:solidFill>
              </a:rPr>
              <a:t>Self-only or Family</a:t>
            </a:r>
          </a:p>
        </p:txBody>
      </p:sp>
      <p:sp>
        <p:nvSpPr>
          <p:cNvPr id="15" name="Rectangle 14"/>
          <p:cNvSpPr/>
          <p:nvPr/>
        </p:nvSpPr>
        <p:spPr>
          <a:xfrm>
            <a:off x="8557850" y="1213724"/>
            <a:ext cx="316730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NTTC-Modified Pub </a:t>
            </a:r>
            <a:r>
              <a:rPr lang="en-US" b="1" dirty="0"/>
              <a:t>4012 </a:t>
            </a:r>
            <a:r>
              <a:rPr lang="en-US" b="1" dirty="0" smtClean="0"/>
              <a:t>Tab E</a:t>
            </a:r>
            <a:endParaRPr lang="en-US" b="1" dirty="0"/>
          </a:p>
        </p:txBody>
      </p:sp>
      <p:grpSp>
        <p:nvGrpSpPr>
          <p:cNvPr id="5" name="Group 4"/>
          <p:cNvGrpSpPr/>
          <p:nvPr/>
        </p:nvGrpSpPr>
        <p:grpSpPr>
          <a:xfrm>
            <a:off x="291999" y="1398201"/>
            <a:ext cx="3790708" cy="2253371"/>
            <a:chOff x="291999" y="1398201"/>
            <a:chExt cx="3790708" cy="2253371"/>
          </a:xfrm>
        </p:grpSpPr>
        <p:sp>
          <p:nvSpPr>
            <p:cNvPr id="16" name="Rectangle 15"/>
            <p:cNvSpPr/>
            <p:nvPr/>
          </p:nvSpPr>
          <p:spPr>
            <a:xfrm>
              <a:off x="291999" y="1398201"/>
              <a:ext cx="3420202" cy="2253371"/>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r>
                <a:rPr lang="en-US" sz="2800" b="1" dirty="0" smtClean="0">
                  <a:solidFill>
                    <a:schemeClr val="tx1"/>
                  </a:solidFill>
                </a:rPr>
                <a:t>If </a:t>
              </a:r>
              <a:r>
                <a:rPr lang="en-US" sz="2800" b="1" dirty="0">
                  <a:solidFill>
                    <a:schemeClr val="tx1"/>
                  </a:solidFill>
                </a:rPr>
                <a:t>one spouse has </a:t>
              </a:r>
              <a:r>
                <a:rPr lang="en-US" sz="2800" b="1" dirty="0" smtClean="0">
                  <a:solidFill>
                    <a:schemeClr val="tx1"/>
                  </a:solidFill>
                </a:rPr>
                <a:t>family coverage,  </a:t>
              </a:r>
              <a:r>
                <a:rPr lang="en-US" sz="2800" b="1" dirty="0">
                  <a:solidFill>
                    <a:schemeClr val="tx1"/>
                  </a:solidFill>
                </a:rPr>
                <a:t>both</a:t>
              </a:r>
              <a:r>
                <a:rPr lang="en-US" sz="2800" b="1" dirty="0" smtClean="0">
                  <a:solidFill>
                    <a:schemeClr val="tx1"/>
                  </a:solidFill>
                </a:rPr>
                <a:t> considered </a:t>
              </a:r>
              <a:r>
                <a:rPr lang="en-US" sz="2800" b="1" dirty="0">
                  <a:solidFill>
                    <a:schemeClr val="tx1"/>
                  </a:solidFill>
                </a:rPr>
                <a:t>to have family </a:t>
              </a:r>
              <a:r>
                <a:rPr lang="en-US" sz="2800" b="1" dirty="0" smtClean="0">
                  <a:solidFill>
                    <a:schemeClr val="tx1"/>
                  </a:solidFill>
                </a:rPr>
                <a:t>coverage</a:t>
              </a:r>
            </a:p>
          </p:txBody>
        </p:sp>
        <p:cxnSp>
          <p:nvCxnSpPr>
            <p:cNvPr id="18" name="Straight Arrow Connector 17"/>
            <p:cNvCxnSpPr>
              <a:cxnSpLocks/>
              <a:stCxn id="16" idx="3"/>
            </p:cNvCxnSpPr>
            <p:nvPr/>
          </p:nvCxnSpPr>
          <p:spPr>
            <a:xfrm flipV="1">
              <a:off x="3712201" y="2510372"/>
              <a:ext cx="370506" cy="1451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293070" y="2912798"/>
            <a:ext cx="3908539" cy="3446385"/>
            <a:chOff x="293070" y="3302654"/>
            <a:chExt cx="3935493" cy="3056529"/>
          </a:xfrm>
        </p:grpSpPr>
        <p:sp>
          <p:nvSpPr>
            <p:cNvPr id="14" name="Rectangle 13"/>
            <p:cNvSpPr/>
            <p:nvPr/>
          </p:nvSpPr>
          <p:spPr>
            <a:xfrm>
              <a:off x="293070" y="4042361"/>
              <a:ext cx="3433088" cy="2316822"/>
            </a:xfrm>
            <a:prstGeom prst="rect">
              <a:avLst/>
            </a:prstGeom>
            <a:solidFill>
              <a:schemeClr val="bg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r>
                <a:rPr lang="en-US" sz="2800" b="1" dirty="0" smtClean="0">
                  <a:solidFill>
                    <a:schemeClr val="tx1"/>
                  </a:solidFill>
                </a:rPr>
                <a:t>Check box when both spouses have </a:t>
              </a:r>
              <a:r>
                <a:rPr lang="en-US" sz="2800" b="1" dirty="0" err="1" smtClean="0">
                  <a:solidFill>
                    <a:schemeClr val="tx1"/>
                  </a:solidFill>
                </a:rPr>
                <a:t>HSAs</a:t>
              </a:r>
              <a:r>
                <a:rPr lang="en-US" sz="2800" b="1" dirty="0" smtClean="0">
                  <a:solidFill>
                    <a:schemeClr val="tx1"/>
                  </a:solidFill>
                </a:rPr>
                <a:t> and one spouse has family coverage</a:t>
              </a:r>
              <a:endParaRPr lang="en-US" sz="2800" b="1" dirty="0">
                <a:solidFill>
                  <a:schemeClr val="tx1"/>
                </a:solidFill>
              </a:endParaRPr>
            </a:p>
          </p:txBody>
        </p:sp>
        <p:cxnSp>
          <p:nvCxnSpPr>
            <p:cNvPr id="19" name="Straight Arrow Connector 18"/>
            <p:cNvCxnSpPr>
              <a:cxnSpLocks/>
              <a:stCxn id="14" idx="3"/>
            </p:cNvCxnSpPr>
            <p:nvPr/>
          </p:nvCxnSpPr>
          <p:spPr>
            <a:xfrm flipV="1">
              <a:off x="3726158" y="3302654"/>
              <a:ext cx="502405" cy="18981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6285054" y="2163700"/>
            <a:ext cx="5348736" cy="1815882"/>
            <a:chOff x="6285054" y="2163700"/>
            <a:chExt cx="5348736" cy="1815882"/>
          </a:xfrm>
        </p:grpSpPr>
        <p:sp>
          <p:nvSpPr>
            <p:cNvPr id="11" name="TextBox 10"/>
            <p:cNvSpPr txBox="1"/>
            <p:nvPr/>
          </p:nvSpPr>
          <p:spPr>
            <a:xfrm flipH="1">
              <a:off x="8480294" y="2163700"/>
              <a:ext cx="3153496" cy="1815882"/>
            </a:xfrm>
            <a:prstGeom prst="rect">
              <a:avLst/>
            </a:prstGeom>
            <a:solidFill>
              <a:schemeClr val="bg1"/>
            </a:solidFill>
            <a:ln w="25400">
              <a:solidFill>
                <a:srgbClr val="FF0000"/>
              </a:solidFill>
            </a:ln>
          </p:spPr>
          <p:txBody>
            <a:bodyPr wrap="square" rtlCol="0">
              <a:spAutoFit/>
            </a:bodyPr>
            <a:lstStyle/>
            <a:p>
              <a:r>
                <a:rPr lang="en-US" sz="2800" b="1" dirty="0"/>
                <a:t>When</a:t>
              </a:r>
              <a:r>
                <a:rPr lang="en-US" sz="2800" b="1" dirty="0" smtClean="0"/>
                <a:t> the box is checked, manually complete the HSA Adjustment Section</a:t>
              </a:r>
              <a:endParaRPr lang="en-US" sz="2800" b="1" dirty="0"/>
            </a:p>
          </p:txBody>
        </p:sp>
        <p:cxnSp>
          <p:nvCxnSpPr>
            <p:cNvPr id="17" name="Straight Arrow Connector 16"/>
            <p:cNvCxnSpPr>
              <a:cxnSpLocks/>
            </p:cNvCxnSpPr>
            <p:nvPr/>
          </p:nvCxnSpPr>
          <p:spPr>
            <a:xfrm flipH="1" flipV="1">
              <a:off x="6285054" y="2782500"/>
              <a:ext cx="2195240" cy="31743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699779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42</a:t>
            </a:fld>
            <a:endParaRPr lang="en-US" dirty="0"/>
          </a:p>
        </p:txBody>
      </p:sp>
      <p:pic>
        <p:nvPicPr>
          <p:cNvPr id="18" name="Content Placeholder 17" descr="Screen Shot 2018-09-02 at 3.22.06 PM.png"/>
          <p:cNvPicPr>
            <a:picLocks noGrp="1" noChangeAspect="1"/>
          </p:cNvPicPr>
          <p:nvPr>
            <p:ph sz="quarter" idx="12"/>
          </p:nvPr>
        </p:nvPicPr>
        <p:blipFill rotWithShape="1">
          <a:blip r:embed="rId3"/>
          <a:srcRect l="-241" r="-44659"/>
          <a:stretch/>
        </p:blipFill>
        <p:spPr>
          <a:xfrm>
            <a:off x="340736" y="1329836"/>
            <a:ext cx="10132306" cy="5196095"/>
          </a:xfrm>
          <a:ln>
            <a:solidFill>
              <a:schemeClr val="tx1"/>
            </a:solidFill>
          </a:ln>
        </p:spPr>
      </p:pic>
      <p:sp>
        <p:nvSpPr>
          <p:cNvPr id="2" name="Title 1"/>
          <p:cNvSpPr>
            <a:spLocks noGrp="1"/>
          </p:cNvSpPr>
          <p:nvPr>
            <p:ph type="title"/>
          </p:nvPr>
        </p:nvSpPr>
        <p:spPr/>
        <p:txBody>
          <a:bodyPr/>
          <a:lstStyle/>
          <a:p>
            <a:r>
              <a:rPr lang="en-US" dirty="0" err="1" smtClean="0"/>
              <a:t>TaxSlayer</a:t>
            </a:r>
            <a:r>
              <a:rPr lang="en-US" dirty="0" smtClean="0"/>
              <a:t> Form 8889 HSA Adjustment</a:t>
            </a:r>
            <a:endParaRPr lang="en-US" dirty="0"/>
          </a:p>
        </p:txBody>
      </p:sp>
      <p:sp>
        <p:nvSpPr>
          <p:cNvPr id="7" name="TextBox 6"/>
          <p:cNvSpPr txBox="1"/>
          <p:nvPr/>
        </p:nvSpPr>
        <p:spPr>
          <a:xfrm>
            <a:off x="2149829" y="2648031"/>
            <a:ext cx="2250830" cy="400110"/>
          </a:xfrm>
          <a:prstGeom prst="rect">
            <a:avLst/>
          </a:prstGeom>
          <a:noFill/>
          <a:ln w="25400">
            <a:solidFill>
              <a:srgbClr val="FF0000"/>
            </a:solidFill>
          </a:ln>
        </p:spPr>
        <p:txBody>
          <a:bodyPr wrap="square" rtlCol="0">
            <a:spAutoFit/>
          </a:bodyPr>
          <a:lstStyle/>
          <a:p>
            <a:r>
              <a:rPr lang="en-US" sz="2000" b="1" dirty="0">
                <a:solidFill>
                  <a:srgbClr val="FF0000"/>
                </a:solidFill>
              </a:rPr>
              <a:t>Form 8889 Line 3</a:t>
            </a:r>
          </a:p>
        </p:txBody>
      </p:sp>
      <p:sp>
        <p:nvSpPr>
          <p:cNvPr id="8" name="TextBox 7"/>
          <p:cNvSpPr txBox="1"/>
          <p:nvPr/>
        </p:nvSpPr>
        <p:spPr>
          <a:xfrm>
            <a:off x="2092179" y="4246313"/>
            <a:ext cx="2250830" cy="400110"/>
          </a:xfrm>
          <a:prstGeom prst="rect">
            <a:avLst/>
          </a:prstGeom>
          <a:noFill/>
          <a:ln w="25400">
            <a:solidFill>
              <a:srgbClr val="FF0000"/>
            </a:solidFill>
          </a:ln>
        </p:spPr>
        <p:txBody>
          <a:bodyPr wrap="square" rtlCol="0">
            <a:spAutoFit/>
          </a:bodyPr>
          <a:lstStyle/>
          <a:p>
            <a:r>
              <a:rPr lang="en-US" sz="2000" b="1" dirty="0">
                <a:solidFill>
                  <a:srgbClr val="FF0000"/>
                </a:solidFill>
              </a:rPr>
              <a:t>Form 8889 Line 6</a:t>
            </a:r>
          </a:p>
        </p:txBody>
      </p:sp>
      <p:sp>
        <p:nvSpPr>
          <p:cNvPr id="10" name="TextBox 9"/>
          <p:cNvSpPr txBox="1"/>
          <p:nvPr/>
        </p:nvSpPr>
        <p:spPr>
          <a:xfrm>
            <a:off x="5065861" y="2031343"/>
            <a:ext cx="6659293" cy="1938992"/>
          </a:xfrm>
          <a:prstGeom prst="rect">
            <a:avLst/>
          </a:prstGeom>
          <a:solidFill>
            <a:schemeClr val="bg1"/>
          </a:solidFill>
          <a:ln w="38100">
            <a:solidFill>
              <a:srgbClr val="FF0000"/>
            </a:solidFill>
          </a:ln>
        </p:spPr>
        <p:txBody>
          <a:bodyPr wrap="square" rtlCol="0">
            <a:spAutoFit/>
          </a:bodyPr>
          <a:lstStyle/>
          <a:p>
            <a:r>
              <a:rPr lang="en-US" sz="2400" b="1" dirty="0" smtClean="0">
                <a:solidFill>
                  <a:srgbClr val="000000"/>
                </a:solidFill>
              </a:rPr>
              <a:t>If box is checked, ‘Check here if you and your spouse have separate HSAs’: enter HSA contribution limitation – $6,900 for 2018 if full year eligible or last-month rule applies or worksheet amount</a:t>
            </a:r>
            <a:endParaRPr lang="en-US" sz="2400" b="1" dirty="0">
              <a:solidFill>
                <a:srgbClr val="000000"/>
              </a:solidFill>
            </a:endParaRPr>
          </a:p>
        </p:txBody>
      </p:sp>
      <p:sp>
        <p:nvSpPr>
          <p:cNvPr id="12" name="TextBox 11"/>
          <p:cNvSpPr txBox="1"/>
          <p:nvPr/>
        </p:nvSpPr>
        <p:spPr>
          <a:xfrm>
            <a:off x="5038904" y="4205037"/>
            <a:ext cx="6686249" cy="461665"/>
          </a:xfrm>
          <a:prstGeom prst="rect">
            <a:avLst/>
          </a:prstGeom>
          <a:noFill/>
          <a:ln w="38100">
            <a:solidFill>
              <a:srgbClr val="FF0000"/>
            </a:solidFill>
          </a:ln>
        </p:spPr>
        <p:txBody>
          <a:bodyPr wrap="square" rtlCol="0">
            <a:spAutoFit/>
          </a:bodyPr>
          <a:lstStyle/>
          <a:p>
            <a:r>
              <a:rPr lang="en-US" sz="2400" b="1" dirty="0" smtClean="0">
                <a:solidFill>
                  <a:srgbClr val="000000"/>
                </a:solidFill>
              </a:rPr>
              <a:t>Enter HSA contribution or agreed upon allocation </a:t>
            </a:r>
            <a:endParaRPr lang="en-US" sz="2400" b="1" dirty="0">
              <a:solidFill>
                <a:srgbClr val="000000"/>
              </a:solidFill>
            </a:endParaRPr>
          </a:p>
        </p:txBody>
      </p:sp>
      <p:sp>
        <p:nvSpPr>
          <p:cNvPr id="11" name="Rectangle 10"/>
          <p:cNvSpPr/>
          <p:nvPr/>
        </p:nvSpPr>
        <p:spPr>
          <a:xfrm>
            <a:off x="8557850" y="1213724"/>
            <a:ext cx="316730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NTTC-Modified Pub </a:t>
            </a:r>
            <a:r>
              <a:rPr lang="en-US" b="1" dirty="0"/>
              <a:t>4012 </a:t>
            </a:r>
            <a:r>
              <a:rPr lang="en-US" b="1" dirty="0" smtClean="0"/>
              <a:t>Tab E</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432590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8" name="Slide Number Placeholder 7"/>
          <p:cNvSpPr>
            <a:spLocks noGrp="1"/>
          </p:cNvSpPr>
          <p:nvPr>
            <p:ph type="sldNum" sz="quarter" idx="11"/>
          </p:nvPr>
        </p:nvSpPr>
        <p:spPr/>
        <p:txBody>
          <a:bodyPr/>
          <a:lstStyle/>
          <a:p>
            <a:fld id="{E57DFDC5-7241-4108-B500-04EC5A9C304D}" type="slidenum">
              <a:rPr lang="en-US" smtClean="0"/>
              <a:pPr/>
              <a:t>43</a:t>
            </a:fld>
            <a:endParaRPr lang="en-US" dirty="0"/>
          </a:p>
        </p:txBody>
      </p:sp>
      <p:pic>
        <p:nvPicPr>
          <p:cNvPr id="11" name="Content Placeholder 10"/>
          <p:cNvPicPr>
            <a:picLocks noGrp="1" noChangeAspect="1"/>
          </p:cNvPicPr>
          <p:nvPr>
            <p:ph sz="quarter" idx="12"/>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50000"/>
                    </a14:imgEffect>
                  </a14:imgLayer>
                </a14:imgProps>
              </a:ext>
            </a:extLst>
          </a:blip>
          <a:stretch>
            <a:fillRect/>
          </a:stretch>
        </p:blipFill>
        <p:spPr>
          <a:xfrm>
            <a:off x="838941" y="1310838"/>
            <a:ext cx="7779761" cy="4799134"/>
          </a:xfrm>
          <a:prstGeom prst="rect">
            <a:avLst/>
          </a:prstGeom>
          <a:ln>
            <a:solidFill>
              <a:schemeClr val="accent1">
                <a:shade val="50000"/>
              </a:schemeClr>
            </a:solidFill>
          </a:ln>
        </p:spPr>
      </p:pic>
      <p:sp>
        <p:nvSpPr>
          <p:cNvPr id="2" name="Title 1"/>
          <p:cNvSpPr>
            <a:spLocks noGrp="1"/>
          </p:cNvSpPr>
          <p:nvPr>
            <p:ph type="title"/>
          </p:nvPr>
        </p:nvSpPr>
        <p:spPr/>
        <p:txBody>
          <a:bodyPr/>
          <a:lstStyle/>
          <a:p>
            <a:r>
              <a:rPr lang="en-US" dirty="0"/>
              <a:t>TaxSlayer Form 8889</a:t>
            </a:r>
            <a:r>
              <a:rPr lang="en-US" dirty="0" smtClean="0"/>
              <a:t> Distributions</a:t>
            </a:r>
            <a:endParaRPr lang="en-US" dirty="0"/>
          </a:p>
        </p:txBody>
      </p:sp>
      <p:sp>
        <p:nvSpPr>
          <p:cNvPr id="7" name="Rectangle 6"/>
          <p:cNvSpPr/>
          <p:nvPr/>
        </p:nvSpPr>
        <p:spPr>
          <a:xfrm>
            <a:off x="8557850" y="1213724"/>
            <a:ext cx="316730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NTTC-Modified Pub </a:t>
            </a:r>
            <a:r>
              <a:rPr lang="en-US" b="1" dirty="0"/>
              <a:t>4012 </a:t>
            </a:r>
            <a:r>
              <a:rPr lang="en-US" b="1" dirty="0" smtClean="0"/>
              <a:t>Tab E</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3063138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44</a:t>
            </a:fld>
            <a:endParaRPr lang="en-US" dirty="0"/>
          </a:p>
        </p:txBody>
      </p:sp>
      <p:sp>
        <p:nvSpPr>
          <p:cNvPr id="3" name="Content Placeholder 2"/>
          <p:cNvSpPr>
            <a:spLocks noGrp="1"/>
          </p:cNvSpPr>
          <p:nvPr>
            <p:ph sz="quarter" idx="12"/>
          </p:nvPr>
        </p:nvSpPr>
        <p:spPr/>
        <p:txBody>
          <a:bodyPr/>
          <a:lstStyle/>
          <a:p>
            <a:r>
              <a:rPr lang="en-US" dirty="0" smtClean="0"/>
              <a:t>Excess contributions to HSA not withdrawn in timely fashion</a:t>
            </a:r>
          </a:p>
          <a:p>
            <a:r>
              <a:rPr lang="en-US" dirty="0" smtClean="0"/>
              <a:t>Qualified HSA funding distributions from an IRA</a:t>
            </a:r>
          </a:p>
          <a:p>
            <a:r>
              <a:rPr lang="en-US" dirty="0" smtClean="0"/>
              <a:t>Death of an HSA holder when surviving spouse is not the beneficiary</a:t>
            </a:r>
            <a:endParaRPr lang="en-US" dirty="0"/>
          </a:p>
        </p:txBody>
      </p:sp>
      <p:sp>
        <p:nvSpPr>
          <p:cNvPr id="2" name="Title 1"/>
          <p:cNvSpPr>
            <a:spLocks noGrp="1"/>
          </p:cNvSpPr>
          <p:nvPr>
            <p:ph type="title"/>
          </p:nvPr>
        </p:nvSpPr>
        <p:spPr/>
        <p:txBody>
          <a:bodyPr/>
          <a:lstStyle/>
          <a:p>
            <a:r>
              <a:rPr lang="en-US" dirty="0" smtClean="0"/>
              <a:t>HSA Out of Scope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8311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 2018</a:t>
            </a:r>
            <a:endParaRPr lang="en-US" dirty="0"/>
          </a:p>
        </p:txBody>
      </p:sp>
      <p:sp>
        <p:nvSpPr>
          <p:cNvPr id="5" name="Slide Number Placeholder 4"/>
          <p:cNvSpPr>
            <a:spLocks noGrp="1"/>
          </p:cNvSpPr>
          <p:nvPr>
            <p:ph type="sldNum" sz="quarter" idx="11"/>
          </p:nvPr>
        </p:nvSpPr>
        <p:spPr/>
        <p:txBody>
          <a:bodyPr/>
          <a:lstStyle/>
          <a:p>
            <a:fld id="{E57DFDC5-7241-4108-B500-04EC5A9C304D}" type="slidenum">
              <a:rPr lang="en-US" smtClean="0"/>
              <a:pPr/>
              <a:t>45</a:t>
            </a:fld>
            <a:endParaRPr lang="en-US" dirty="0"/>
          </a:p>
        </p:txBody>
      </p:sp>
      <p:sp>
        <p:nvSpPr>
          <p:cNvPr id="3" name="Content Placeholder 2"/>
          <p:cNvSpPr>
            <a:spLocks noGrp="1"/>
          </p:cNvSpPr>
          <p:nvPr>
            <p:ph sz="quarter" idx="12"/>
          </p:nvPr>
        </p:nvSpPr>
        <p:spPr/>
        <p:txBody>
          <a:bodyPr/>
          <a:lstStyle/>
          <a:p>
            <a:r>
              <a:rPr lang="en-US"/>
              <a:t>Archer Medical Saving Accounts (MSA)</a:t>
            </a:r>
          </a:p>
          <a:p>
            <a:r>
              <a:rPr lang="en-US"/>
              <a:t>Medicare Advantage MSA</a:t>
            </a:r>
          </a:p>
          <a:p>
            <a:r>
              <a:rPr lang="en-US"/>
              <a:t>Health Reimbursement Arrangement</a:t>
            </a:r>
          </a:p>
          <a:p>
            <a:r>
              <a:rPr lang="en-US"/>
              <a:t>Form 8889, Part III</a:t>
            </a:r>
          </a:p>
          <a:p>
            <a:endParaRPr lang="en-US" dirty="0"/>
          </a:p>
        </p:txBody>
      </p:sp>
      <p:sp>
        <p:nvSpPr>
          <p:cNvPr id="2" name="Title 1"/>
          <p:cNvSpPr>
            <a:spLocks noGrp="1"/>
          </p:cNvSpPr>
          <p:nvPr>
            <p:ph type="title"/>
          </p:nvPr>
        </p:nvSpPr>
        <p:spPr/>
        <p:txBody>
          <a:bodyPr>
            <a:normAutofit/>
          </a:bodyPr>
          <a:lstStyle/>
          <a:p>
            <a:r>
              <a:rPr lang="en-US" dirty="0" smtClean="0"/>
              <a:t>HSA Out of Scope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537271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 2018</a:t>
            </a:r>
            <a:endParaRPr lang="en-US" dirty="0"/>
          </a:p>
        </p:txBody>
      </p:sp>
      <p:sp>
        <p:nvSpPr>
          <p:cNvPr id="4" name="Slide Number Placeholder 3"/>
          <p:cNvSpPr>
            <a:spLocks noGrp="1"/>
          </p:cNvSpPr>
          <p:nvPr>
            <p:ph type="sldNum" sz="quarter" idx="11"/>
          </p:nvPr>
        </p:nvSpPr>
        <p:spPr/>
        <p:txBody>
          <a:bodyPr/>
          <a:lstStyle/>
          <a:p>
            <a:fld id="{E57DFDC5-7241-4108-B500-04EC5A9C304D}" type="slidenum">
              <a:rPr lang="en-US" smtClean="0"/>
              <a:pPr/>
              <a:t>46</a:t>
            </a:fld>
            <a:endParaRPr lang="en-US" dirty="0"/>
          </a:p>
        </p:txBody>
      </p:sp>
      <p:sp>
        <p:nvSpPr>
          <p:cNvPr id="5" name="Content Placeholder 4"/>
          <p:cNvSpPr>
            <a:spLocks noGrp="1"/>
          </p:cNvSpPr>
          <p:nvPr>
            <p:ph sz="quarter" idx="12"/>
          </p:nvPr>
        </p:nvSpPr>
        <p:spPr/>
        <p:txBody>
          <a:bodyPr>
            <a:normAutofit/>
          </a:bodyPr>
          <a:lstStyle/>
          <a:p>
            <a:r>
              <a:rPr lang="en-US" dirty="0"/>
              <a:t>Confirm</a:t>
            </a:r>
            <a:r>
              <a:rPr lang="en-US" dirty="0" smtClean="0"/>
              <a:t> taxpayer has </a:t>
            </a:r>
            <a:r>
              <a:rPr lang="en-US" dirty="0"/>
              <a:t>HDHP</a:t>
            </a:r>
          </a:p>
          <a:p>
            <a:r>
              <a:rPr lang="en-US" dirty="0"/>
              <a:t>Confirm contributions made or will be made by due date of return</a:t>
            </a:r>
          </a:p>
          <a:p>
            <a:r>
              <a:rPr lang="en-US" dirty="0"/>
              <a:t>Confirm distributions offset by qualified medical expenses and</a:t>
            </a:r>
            <a:r>
              <a:rPr lang="en-US" dirty="0" smtClean="0"/>
              <a:t> expenses not deducted </a:t>
            </a:r>
            <a:r>
              <a:rPr lang="en-US" dirty="0"/>
              <a:t>on </a:t>
            </a:r>
            <a:r>
              <a:rPr lang="en-US" dirty="0" smtClean="0"/>
              <a:t>Schedule </a:t>
            </a:r>
            <a:r>
              <a:rPr lang="en-US" dirty="0"/>
              <a:t>A</a:t>
            </a:r>
          </a:p>
          <a:p>
            <a:r>
              <a:rPr lang="en-US" dirty="0"/>
              <a:t>Verify Form 8889 and Form 1040 results</a:t>
            </a:r>
          </a:p>
        </p:txBody>
      </p:sp>
      <p:sp>
        <p:nvSpPr>
          <p:cNvPr id="2" name="Title 1"/>
          <p:cNvSpPr>
            <a:spLocks noGrp="1"/>
          </p:cNvSpPr>
          <p:nvPr>
            <p:ph type="title"/>
          </p:nvPr>
        </p:nvSpPr>
        <p:spPr/>
        <p:txBody>
          <a:bodyPr/>
          <a:lstStyle/>
          <a:p>
            <a:r>
              <a:rPr lang="en-US" dirty="0" smtClean="0"/>
              <a:t>HSA Quality </a:t>
            </a:r>
            <a:r>
              <a:rPr lang="en-US" dirty="0"/>
              <a:t>Review</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8835844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NTTC Training - TY2018</a:t>
            </a:r>
            <a:endParaRPr lang="en-US"/>
          </a:p>
        </p:txBody>
      </p:sp>
      <p:sp>
        <p:nvSpPr>
          <p:cNvPr id="3" name="Slide Number Placeholder 2"/>
          <p:cNvSpPr>
            <a:spLocks noGrp="1"/>
          </p:cNvSpPr>
          <p:nvPr>
            <p:ph type="sldNum" sz="quarter" idx="12"/>
          </p:nvPr>
        </p:nvSpPr>
        <p:spPr/>
        <p:txBody>
          <a:bodyPr/>
          <a:lstStyle/>
          <a:p>
            <a:fld id="{71B042FB-C5A0-4140-9EC3-E8F3BDEE7242}" type="slidenum">
              <a:rPr lang="en-US" smtClean="0"/>
              <a:pPr/>
              <a:t>47</a:t>
            </a:fld>
            <a:endParaRPr lang="en-US"/>
          </a:p>
        </p:txBody>
      </p:sp>
      <p:sp>
        <p:nvSpPr>
          <p:cNvPr id="5" name="Title 4"/>
          <p:cNvSpPr>
            <a:spLocks noGrp="1"/>
          </p:cNvSpPr>
          <p:nvPr>
            <p:ph type="title"/>
          </p:nvPr>
        </p:nvSpPr>
        <p:spPr/>
        <p:txBody>
          <a:bodyPr/>
          <a:lstStyle/>
          <a:p>
            <a:r>
              <a:rPr lang="en-US" dirty="0" smtClean="0"/>
              <a:t>Health </a:t>
            </a:r>
            <a:r>
              <a:rPr lang="en-US" smtClean="0"/>
              <a:t>Savings Accounts</a:t>
            </a:r>
            <a:endParaRPr lang="en-US" dirty="0"/>
          </a:p>
        </p:txBody>
      </p:sp>
      <p:pic>
        <p:nvPicPr>
          <p:cNvPr id="9" name="Picture 8" descr="Life of an Educator: Top 10 questions to ask yourself in 2012"/>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242096" y="1437736"/>
            <a:ext cx="4670289" cy="467028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864261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 2018</a:t>
            </a:r>
            <a:endParaRPr lang="en-US" dirty="0"/>
          </a:p>
        </p:txBody>
      </p:sp>
      <p:sp>
        <p:nvSpPr>
          <p:cNvPr id="6" name="Slide Number Placeholder 5"/>
          <p:cNvSpPr>
            <a:spLocks noGrp="1"/>
          </p:cNvSpPr>
          <p:nvPr>
            <p:ph type="sldNum" sz="quarter" idx="11"/>
          </p:nvPr>
        </p:nvSpPr>
        <p:spPr/>
        <p:txBody>
          <a:bodyPr/>
          <a:lstStyle/>
          <a:p>
            <a:fld id="{E57DFDC5-7241-4108-B500-04EC5A9C304D}" type="slidenum">
              <a:rPr lang="en-US" smtClean="0"/>
              <a:pPr/>
              <a:t>5</a:t>
            </a:fld>
            <a:endParaRPr lang="en-US" dirty="0"/>
          </a:p>
        </p:txBody>
      </p:sp>
      <p:sp>
        <p:nvSpPr>
          <p:cNvPr id="3" name="Content Placeholder 2"/>
          <p:cNvSpPr>
            <a:spLocks noGrp="1"/>
          </p:cNvSpPr>
          <p:nvPr>
            <p:ph sz="quarter" idx="12"/>
          </p:nvPr>
        </p:nvSpPr>
        <p:spPr/>
        <p:txBody>
          <a:bodyPr>
            <a:normAutofit/>
          </a:bodyPr>
          <a:lstStyle/>
          <a:p>
            <a:r>
              <a:rPr lang="en-US" dirty="0" smtClean="0"/>
              <a:t>HSA is tax</a:t>
            </a:r>
            <a:r>
              <a:rPr lang="en-US" dirty="0"/>
              <a:t>-exempt trust or custodial account</a:t>
            </a:r>
            <a:r>
              <a:rPr lang="en-US" dirty="0" smtClean="0"/>
              <a:t> set up with qualified </a:t>
            </a:r>
            <a:r>
              <a:rPr lang="en-US" dirty="0"/>
              <a:t>HSA trustee </a:t>
            </a:r>
            <a:endParaRPr lang="en-US" dirty="0" smtClean="0"/>
          </a:p>
          <a:p>
            <a:pPr lvl="1"/>
            <a:r>
              <a:rPr lang="en-US" dirty="0" smtClean="0"/>
              <a:t>Must be eligible individual</a:t>
            </a:r>
          </a:p>
          <a:p>
            <a:pPr lvl="1"/>
            <a:r>
              <a:rPr lang="en-US" dirty="0"/>
              <a:t>Limited tax deductible </a:t>
            </a:r>
            <a:r>
              <a:rPr lang="en-US" dirty="0" smtClean="0"/>
              <a:t>contributions</a:t>
            </a:r>
          </a:p>
        </p:txBody>
      </p:sp>
      <p:sp>
        <p:nvSpPr>
          <p:cNvPr id="2" name="Title 1"/>
          <p:cNvSpPr>
            <a:spLocks noGrp="1"/>
          </p:cNvSpPr>
          <p:nvPr>
            <p:ph type="title"/>
          </p:nvPr>
        </p:nvSpPr>
        <p:spPr/>
        <p:txBody>
          <a:bodyPr/>
          <a:lstStyle/>
          <a:p>
            <a:r>
              <a:rPr lang="en-US" dirty="0" smtClean="0"/>
              <a:t>HSA Defined</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329375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pPr>
              <a:defRPr/>
            </a:pPr>
            <a:r>
              <a:rPr lang="en-US" smtClean="0"/>
              <a:t>NTTC Training – TY 2018</a:t>
            </a:r>
            <a:endParaRPr lang="en-US" dirty="0"/>
          </a:p>
        </p:txBody>
      </p:sp>
      <p:sp>
        <p:nvSpPr>
          <p:cNvPr id="10" name="Slide Number Placeholder 9"/>
          <p:cNvSpPr>
            <a:spLocks noGrp="1"/>
          </p:cNvSpPr>
          <p:nvPr>
            <p:ph type="sldNum" sz="quarter" idx="11"/>
          </p:nvPr>
        </p:nvSpPr>
        <p:spPr/>
        <p:txBody>
          <a:bodyPr/>
          <a:lstStyle/>
          <a:p>
            <a:pPr>
              <a:defRPr/>
            </a:pPr>
            <a:fld id="{974FADDD-0353-45F1-AB55-E763F675BE5A}" type="slidenum">
              <a:rPr lang="en-US" altLang="en-US" smtClean="0"/>
              <a:pPr>
                <a:defRPr/>
              </a:pPr>
              <a:t>6</a:t>
            </a:fld>
            <a:endParaRPr lang="en-US" altLang="en-US" dirty="0"/>
          </a:p>
        </p:txBody>
      </p:sp>
      <p:sp>
        <p:nvSpPr>
          <p:cNvPr id="25603" name="Content Placeholder 2"/>
          <p:cNvSpPr>
            <a:spLocks noGrp="1"/>
          </p:cNvSpPr>
          <p:nvPr>
            <p:ph sz="quarter" idx="12"/>
          </p:nvPr>
        </p:nvSpPr>
        <p:spPr/>
        <p:txBody>
          <a:bodyPr>
            <a:normAutofit fontScale="92500" lnSpcReduction="20000"/>
          </a:bodyPr>
          <a:lstStyle/>
          <a:p>
            <a:r>
              <a:rPr lang="en-US" altLang="en-US" dirty="0"/>
              <a:t>Must</a:t>
            </a:r>
            <a:r>
              <a:rPr lang="en-US" altLang="en-US" dirty="0" smtClean="0"/>
              <a:t> be covered under high deductible </a:t>
            </a:r>
            <a:r>
              <a:rPr lang="en-US" altLang="en-US" dirty="0"/>
              <a:t>health plan</a:t>
            </a:r>
            <a:r>
              <a:rPr lang="en-US" altLang="en-US" dirty="0" smtClean="0"/>
              <a:t> (HDHP) for </a:t>
            </a:r>
            <a:r>
              <a:rPr lang="en-US" altLang="en-US" dirty="0"/>
              <a:t>self or</a:t>
            </a:r>
            <a:r>
              <a:rPr lang="en-US" altLang="en-US" dirty="0" smtClean="0"/>
              <a:t> family</a:t>
            </a:r>
          </a:p>
          <a:p>
            <a:pPr lvl="1"/>
            <a:r>
              <a:rPr lang="en-US" altLang="en-US" dirty="0" smtClean="0"/>
              <a:t>Insurer identifies qualified plans</a:t>
            </a:r>
          </a:p>
          <a:p>
            <a:r>
              <a:rPr lang="en-US" altLang="en-US" dirty="0" smtClean="0"/>
              <a:t>Cannot be </a:t>
            </a:r>
            <a:r>
              <a:rPr lang="en-US" altLang="en-US" dirty="0"/>
              <a:t>covered by other</a:t>
            </a:r>
            <a:r>
              <a:rPr lang="en-US" altLang="en-US" dirty="0" smtClean="0"/>
              <a:t> health insurance</a:t>
            </a:r>
          </a:p>
          <a:p>
            <a:pPr lvl="1"/>
            <a:r>
              <a:rPr lang="en-US" altLang="en-US" dirty="0" smtClean="0"/>
              <a:t>Exceptions next slide</a:t>
            </a:r>
          </a:p>
          <a:p>
            <a:pPr lvl="1"/>
            <a:r>
              <a:rPr lang="en-US" altLang="en-US" dirty="0" smtClean="0"/>
              <a:t>Spouse eligible for other coverage if not HSA owner</a:t>
            </a:r>
          </a:p>
          <a:p>
            <a:r>
              <a:rPr lang="en-US" altLang="en-US" dirty="0" smtClean="0"/>
              <a:t>Eligible individual cannot be a dependent </a:t>
            </a:r>
            <a:r>
              <a:rPr lang="en-US" altLang="en-US" dirty="0"/>
              <a:t>of another taxpayer</a:t>
            </a:r>
          </a:p>
        </p:txBody>
      </p:sp>
      <p:sp>
        <p:nvSpPr>
          <p:cNvPr id="2" name="Title 1"/>
          <p:cNvSpPr>
            <a:spLocks noGrp="1"/>
          </p:cNvSpPr>
          <p:nvPr>
            <p:ph type="title"/>
          </p:nvPr>
        </p:nvSpPr>
        <p:spPr/>
        <p:txBody>
          <a:bodyPr>
            <a:normAutofit/>
          </a:bodyPr>
          <a:lstStyle/>
          <a:p>
            <a:r>
              <a:rPr lang="en-US" dirty="0" smtClean="0"/>
              <a:t>HSA Eligibility Requirements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926513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smtClean="0"/>
              <a:t>NTTC Training – TY 2018</a:t>
            </a:r>
            <a:endParaRPr lang="en-US" dirty="0"/>
          </a:p>
        </p:txBody>
      </p:sp>
      <p:sp>
        <p:nvSpPr>
          <p:cNvPr id="10" name="Slide Number Placeholder 9"/>
          <p:cNvSpPr>
            <a:spLocks noGrp="1"/>
          </p:cNvSpPr>
          <p:nvPr>
            <p:ph type="sldNum" sz="quarter" idx="11"/>
          </p:nvPr>
        </p:nvSpPr>
        <p:spPr/>
        <p:txBody>
          <a:bodyPr/>
          <a:lstStyle/>
          <a:p>
            <a:fld id="{974FADDD-0353-45F1-AB55-E763F675BE5A}" type="slidenum">
              <a:rPr lang="en-US" altLang="en-US" smtClean="0"/>
              <a:pPr/>
              <a:t>7</a:t>
            </a:fld>
            <a:endParaRPr lang="en-US" altLang="en-US" dirty="0"/>
          </a:p>
        </p:txBody>
      </p:sp>
      <p:sp>
        <p:nvSpPr>
          <p:cNvPr id="25603" name="Content Placeholder 2"/>
          <p:cNvSpPr>
            <a:spLocks noGrp="1"/>
          </p:cNvSpPr>
          <p:nvPr>
            <p:ph sz="quarter" idx="12"/>
          </p:nvPr>
        </p:nvSpPr>
        <p:spPr/>
        <p:txBody>
          <a:bodyPr/>
          <a:lstStyle/>
          <a:p>
            <a:r>
              <a:rPr lang="en-US" altLang="en-US" dirty="0" smtClean="0"/>
              <a:t>Insurances allowed with HSA </a:t>
            </a:r>
          </a:p>
          <a:p>
            <a:pPr lvl="1"/>
            <a:r>
              <a:rPr lang="en-US" altLang="en-US" dirty="0" smtClean="0"/>
              <a:t>Disability</a:t>
            </a:r>
          </a:p>
          <a:p>
            <a:pPr lvl="1"/>
            <a:r>
              <a:rPr lang="en-US" altLang="en-US" dirty="0" smtClean="0"/>
              <a:t>Dental</a:t>
            </a:r>
          </a:p>
          <a:p>
            <a:pPr lvl="1"/>
            <a:r>
              <a:rPr lang="en-US" altLang="en-US" dirty="0" smtClean="0"/>
              <a:t>Vision</a:t>
            </a:r>
          </a:p>
          <a:p>
            <a:pPr lvl="1"/>
            <a:r>
              <a:rPr lang="en-US" altLang="en-US" dirty="0" smtClean="0"/>
              <a:t>Accident</a:t>
            </a:r>
          </a:p>
          <a:p>
            <a:pPr lvl="1"/>
            <a:r>
              <a:rPr lang="en-US" altLang="en-US" dirty="0" smtClean="0"/>
              <a:t>Long-term care</a:t>
            </a:r>
          </a:p>
          <a:p>
            <a:pPr lvl="1"/>
            <a:r>
              <a:rPr lang="en-US" altLang="en-US" dirty="0" smtClean="0"/>
              <a:t>Limited flexible spending account </a:t>
            </a:r>
            <a:endParaRPr lang="en-US" altLang="en-US" dirty="0"/>
          </a:p>
        </p:txBody>
      </p:sp>
      <p:sp>
        <p:nvSpPr>
          <p:cNvPr id="2" name="Title 1"/>
          <p:cNvSpPr>
            <a:spLocks noGrp="1"/>
          </p:cNvSpPr>
          <p:nvPr>
            <p:ph type="title"/>
          </p:nvPr>
        </p:nvSpPr>
        <p:spPr/>
        <p:txBody>
          <a:bodyPr/>
          <a:lstStyle/>
          <a:p>
            <a:r>
              <a:rPr lang="en-US" dirty="0" smtClean="0"/>
              <a:t>Permissible Health Coverage with HSA</a:t>
            </a:r>
            <a:endParaRPr lang="en-US" dirty="0"/>
          </a:p>
        </p:txBody>
      </p:sp>
      <p:sp>
        <p:nvSpPr>
          <p:cNvPr id="15" name="Rectangle 14"/>
          <p:cNvSpPr/>
          <p:nvPr/>
        </p:nvSpPr>
        <p:spPr>
          <a:xfrm>
            <a:off x="9676434" y="1271811"/>
            <a:ext cx="207910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b="1" dirty="0" smtClean="0"/>
              <a:t>Pub 4942 or 969  </a:t>
            </a:r>
            <a:endParaRPr lang="en-US"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9061774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pPr>
              <a:defRPr/>
            </a:pPr>
            <a:r>
              <a:rPr lang="en-US" smtClean="0"/>
              <a:t>NTTC Training – TY 2018</a:t>
            </a:r>
            <a:endParaRPr lang="en-US" dirty="0"/>
          </a:p>
        </p:txBody>
      </p:sp>
      <p:sp>
        <p:nvSpPr>
          <p:cNvPr id="10" name="Slide Number Placeholder 9"/>
          <p:cNvSpPr>
            <a:spLocks noGrp="1"/>
          </p:cNvSpPr>
          <p:nvPr>
            <p:ph type="sldNum" sz="quarter" idx="11"/>
          </p:nvPr>
        </p:nvSpPr>
        <p:spPr/>
        <p:txBody>
          <a:bodyPr/>
          <a:lstStyle/>
          <a:p>
            <a:pPr>
              <a:defRPr/>
            </a:pPr>
            <a:fld id="{974FADDD-0353-45F1-AB55-E763F675BE5A}" type="slidenum">
              <a:rPr lang="en-US" altLang="en-US" smtClean="0"/>
              <a:pPr>
                <a:defRPr/>
              </a:pPr>
              <a:t>8</a:t>
            </a:fld>
            <a:endParaRPr lang="en-US" altLang="en-US" dirty="0"/>
          </a:p>
        </p:txBody>
      </p:sp>
      <p:sp>
        <p:nvSpPr>
          <p:cNvPr id="25603" name="Content Placeholder 2"/>
          <p:cNvSpPr>
            <a:spLocks noGrp="1"/>
          </p:cNvSpPr>
          <p:nvPr>
            <p:ph sz="quarter" idx="12"/>
          </p:nvPr>
        </p:nvSpPr>
        <p:spPr/>
        <p:txBody>
          <a:bodyPr>
            <a:normAutofit/>
          </a:bodyPr>
          <a:lstStyle/>
          <a:p>
            <a:r>
              <a:rPr lang="en-US" altLang="en-US" dirty="0" smtClean="0"/>
              <a:t>HSA can be set up by</a:t>
            </a:r>
          </a:p>
          <a:p>
            <a:pPr lvl="1"/>
            <a:r>
              <a:rPr lang="en-US" altLang="en-US" dirty="0" smtClean="0"/>
              <a:t>Eligible </a:t>
            </a:r>
            <a:r>
              <a:rPr lang="en-US" altLang="en-US" dirty="0"/>
              <a:t>individual</a:t>
            </a:r>
            <a:endParaRPr lang="en-US" altLang="en-US" dirty="0" smtClean="0"/>
          </a:p>
          <a:p>
            <a:pPr lvl="1"/>
            <a:r>
              <a:rPr lang="en-US" altLang="en-US" dirty="0" smtClean="0"/>
              <a:t>Eligible </a:t>
            </a:r>
            <a:r>
              <a:rPr lang="en-US" altLang="en-US" dirty="0"/>
              <a:t>individual through</a:t>
            </a:r>
            <a:r>
              <a:rPr lang="en-US" altLang="en-US" dirty="0" smtClean="0"/>
              <a:t> employer </a:t>
            </a:r>
            <a:r>
              <a:rPr lang="en-US" altLang="en-US" dirty="0"/>
              <a:t>plan</a:t>
            </a:r>
          </a:p>
        </p:txBody>
      </p:sp>
      <p:sp>
        <p:nvSpPr>
          <p:cNvPr id="2" name="Title 1"/>
          <p:cNvSpPr>
            <a:spLocks noGrp="1"/>
          </p:cNvSpPr>
          <p:nvPr>
            <p:ph type="title"/>
          </p:nvPr>
        </p:nvSpPr>
        <p:spPr/>
        <p:txBody>
          <a:bodyPr>
            <a:normAutofit/>
          </a:bodyPr>
          <a:lstStyle/>
          <a:p>
            <a:r>
              <a:rPr lang="en-US" dirty="0" smtClean="0"/>
              <a:t>HSA Set up</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144090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smtClean="0"/>
              <a:t>NTTC Training – TY 2018</a:t>
            </a:r>
            <a:endParaRPr lang="en-US" dirty="0"/>
          </a:p>
        </p:txBody>
      </p:sp>
      <p:sp>
        <p:nvSpPr>
          <p:cNvPr id="10" name="Slide Number Placeholder 9"/>
          <p:cNvSpPr>
            <a:spLocks noGrp="1"/>
          </p:cNvSpPr>
          <p:nvPr>
            <p:ph type="sldNum" sz="quarter" idx="11"/>
          </p:nvPr>
        </p:nvSpPr>
        <p:spPr/>
        <p:txBody>
          <a:bodyPr/>
          <a:lstStyle/>
          <a:p>
            <a:fld id="{974FADDD-0353-45F1-AB55-E763F675BE5A}" type="slidenum">
              <a:rPr lang="en-US" altLang="en-US" smtClean="0"/>
              <a:pPr/>
              <a:t>9</a:t>
            </a:fld>
            <a:endParaRPr lang="en-US" altLang="en-US" dirty="0"/>
          </a:p>
        </p:txBody>
      </p:sp>
      <p:sp>
        <p:nvSpPr>
          <p:cNvPr id="25603" name="Content Placeholder 2"/>
          <p:cNvSpPr>
            <a:spLocks noGrp="1"/>
          </p:cNvSpPr>
          <p:nvPr>
            <p:ph sz="quarter" idx="12"/>
          </p:nvPr>
        </p:nvSpPr>
        <p:spPr/>
        <p:txBody>
          <a:bodyPr>
            <a:normAutofit/>
          </a:bodyPr>
          <a:lstStyle/>
          <a:p>
            <a:r>
              <a:rPr lang="en-US" altLang="en-US" dirty="0" smtClean="0"/>
              <a:t>HSA trust must </a:t>
            </a:r>
            <a:r>
              <a:rPr lang="en-US" altLang="en-US" dirty="0"/>
              <a:t>be with</a:t>
            </a:r>
            <a:r>
              <a:rPr lang="en-US" altLang="en-US" dirty="0" smtClean="0"/>
              <a:t> authorized </a:t>
            </a:r>
            <a:r>
              <a:rPr lang="en-US" altLang="en-US" dirty="0"/>
              <a:t>HSA trustee</a:t>
            </a:r>
          </a:p>
          <a:p>
            <a:r>
              <a:rPr lang="en-US" altLang="en-US" dirty="0"/>
              <a:t>No provision for</a:t>
            </a:r>
            <a:r>
              <a:rPr lang="en-US" altLang="en-US" dirty="0" smtClean="0"/>
              <a:t> jointly </a:t>
            </a:r>
            <a:r>
              <a:rPr lang="en-US" altLang="en-US" dirty="0"/>
              <a:t>owned </a:t>
            </a:r>
            <a:r>
              <a:rPr lang="en-US" altLang="en-US" dirty="0" smtClean="0"/>
              <a:t>HSA</a:t>
            </a:r>
          </a:p>
          <a:p>
            <a:r>
              <a:rPr lang="en-US" altLang="en-US" dirty="0" smtClean="0"/>
              <a:t>When HSA holder dies and</a:t>
            </a:r>
          </a:p>
          <a:p>
            <a:pPr lvl="1"/>
            <a:r>
              <a:rPr lang="en-US" altLang="en-US" dirty="0" smtClean="0"/>
              <a:t>Beneficiary is surviving spouse</a:t>
            </a:r>
          </a:p>
          <a:p>
            <a:pPr lvl="2"/>
            <a:r>
              <a:rPr lang="en-US" altLang="en-US" dirty="0" smtClean="0"/>
              <a:t>Treated as spouse’s </a:t>
            </a:r>
          </a:p>
          <a:p>
            <a:pPr lvl="1"/>
            <a:r>
              <a:rPr lang="en-US" altLang="en-US" dirty="0" smtClean="0"/>
              <a:t>Beneficiary other than surviving spouse</a:t>
            </a:r>
          </a:p>
          <a:p>
            <a:pPr lvl="2"/>
            <a:r>
              <a:rPr lang="en-US" altLang="en-US" dirty="0" smtClean="0"/>
              <a:t>Accounts stops being HSA – out of scope</a:t>
            </a:r>
          </a:p>
          <a:p>
            <a:pPr lvl="1"/>
            <a:endParaRPr lang="en-US" altLang="en-US" dirty="0"/>
          </a:p>
        </p:txBody>
      </p:sp>
      <p:sp>
        <p:nvSpPr>
          <p:cNvPr id="2" name="Title 1"/>
          <p:cNvSpPr>
            <a:spLocks noGrp="1"/>
          </p:cNvSpPr>
          <p:nvPr>
            <p:ph type="title"/>
          </p:nvPr>
        </p:nvSpPr>
        <p:spPr/>
        <p:txBody>
          <a:bodyPr>
            <a:normAutofit/>
          </a:bodyPr>
          <a:lstStyle/>
          <a:p>
            <a:r>
              <a:rPr lang="en-US" dirty="0" smtClean="0"/>
              <a:t>HSA </a:t>
            </a:r>
            <a:r>
              <a:rPr lang="en-US" dirty="0"/>
              <a:t>Trust</a:t>
            </a:r>
          </a:p>
        </p:txBody>
      </p:sp>
      <p:sp>
        <p:nvSpPr>
          <p:cNvPr id="6" name="Rectangle 5"/>
          <p:cNvSpPr/>
          <p:nvPr/>
        </p:nvSpPr>
        <p:spPr>
          <a:xfrm>
            <a:off x="9901989" y="1289055"/>
            <a:ext cx="169578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dirty="0"/>
              <a:t>Pub</a:t>
            </a:r>
            <a:r>
              <a:rPr lang="en-US" dirty="0" smtClean="0"/>
              <a:t> 969</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885889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2.potx" id="{A309F09A-D3F6-47D0-BBBB-3A71145426D5}" vid="{CFB015DD-FEA0-48F6-AF59-C346941A5F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10729</TotalTime>
  <Words>3201</Words>
  <Application>Microsoft Macintosh PowerPoint</Application>
  <PresentationFormat>Custom</PresentationFormat>
  <Paragraphs>500</Paragraphs>
  <Slides>47</Slides>
  <Notes>38</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2018 Templet</vt:lpstr>
      <vt:lpstr>Health Savings Accounts</vt:lpstr>
      <vt:lpstr>IRS Certification</vt:lpstr>
      <vt:lpstr>HSA Benefits</vt:lpstr>
      <vt:lpstr>HSA Benefits </vt:lpstr>
      <vt:lpstr>HSA Defined</vt:lpstr>
      <vt:lpstr>HSA Eligibility Requirements</vt:lpstr>
      <vt:lpstr>Permissible Health Coverage with HSA</vt:lpstr>
      <vt:lpstr>HSA Set up</vt:lpstr>
      <vt:lpstr>HSA Trust</vt:lpstr>
      <vt:lpstr>Contributions to HSA</vt:lpstr>
      <vt:lpstr>Employer HSA Contributions</vt:lpstr>
      <vt:lpstr>Individual HSA Contribution </vt:lpstr>
      <vt:lpstr>HSA Contribution Limit</vt:lpstr>
      <vt:lpstr>HSA Contribution Limit</vt:lpstr>
      <vt:lpstr>Example 1: HSA Deduction</vt:lpstr>
      <vt:lpstr>Example 2: HSA Deduction</vt:lpstr>
      <vt:lpstr>Partial Year HSA Eligibility</vt:lpstr>
      <vt:lpstr> HSA Contribution Last-Month Rule </vt:lpstr>
      <vt:lpstr>Example 3: HSA Deduction</vt:lpstr>
      <vt:lpstr>Example 3: HSA Deduction, cont.</vt:lpstr>
      <vt:lpstr>Example 4: Last-Month Rule</vt:lpstr>
      <vt:lpstr>Example 5: Testing Period</vt:lpstr>
      <vt:lpstr>HSA Rules for Married Taxpayers</vt:lpstr>
      <vt:lpstr>HSA Rules for Married Taxpayers</vt:lpstr>
      <vt:lpstr>Example 6: Married Taxpayer</vt:lpstr>
      <vt:lpstr>Excess HSA Contribution</vt:lpstr>
      <vt:lpstr>Excess HSA Contributions</vt:lpstr>
      <vt:lpstr>HSA Contribution Deadline</vt:lpstr>
      <vt:lpstr>HSA Distributions</vt:lpstr>
      <vt:lpstr>Excess HSA Distribution</vt:lpstr>
      <vt:lpstr>Nonqualified HSA Distributions</vt:lpstr>
      <vt:lpstr>Qualified Medical Expenses </vt:lpstr>
      <vt:lpstr>Qualified Medical Insurance Expense </vt:lpstr>
      <vt:lpstr>Qualifying Expense for Family members</vt:lpstr>
      <vt:lpstr>HSA Rollovers or Transfers</vt:lpstr>
      <vt:lpstr>HSA Recordkeeping</vt:lpstr>
      <vt:lpstr>Form 1099-SA Distributions</vt:lpstr>
      <vt:lpstr>Form 5498-SA Contributions</vt:lpstr>
      <vt:lpstr>Form 8889</vt:lpstr>
      <vt:lpstr>TaxSlayer Form 8889 Input</vt:lpstr>
      <vt:lpstr>TaxSlayer Form 8889 Input</vt:lpstr>
      <vt:lpstr>TaxSlayer Form 8889 HSA Adjustment</vt:lpstr>
      <vt:lpstr>TaxSlayer Form 8889 Distributions</vt:lpstr>
      <vt:lpstr>HSA Out of Scope</vt:lpstr>
      <vt:lpstr>HSA Out of Scope</vt:lpstr>
      <vt:lpstr>HSA Quality Review</vt:lpstr>
      <vt:lpstr>Health Savings Accounts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wayne culp</dc:creator>
  <cp:lastModifiedBy>Lynn Wills</cp:lastModifiedBy>
  <cp:revision>373</cp:revision>
  <dcterms:created xsi:type="dcterms:W3CDTF">2018-10-10T18:56:57Z</dcterms:created>
  <dcterms:modified xsi:type="dcterms:W3CDTF">2018-10-10T19:11:07Z</dcterms:modified>
</cp:coreProperties>
</file>